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9"/>
  </p:notesMasterIdLst>
  <p:handoutMasterIdLst>
    <p:handoutMasterId r:id="rId20"/>
  </p:handoutMasterIdLst>
  <p:sldIdLst>
    <p:sldId id="3140" r:id="rId2"/>
    <p:sldId id="3141" r:id="rId3"/>
    <p:sldId id="1380" r:id="rId4"/>
    <p:sldId id="3149" r:id="rId5"/>
    <p:sldId id="3150" r:id="rId6"/>
    <p:sldId id="334" r:id="rId7"/>
    <p:sldId id="3142" r:id="rId8"/>
    <p:sldId id="3143" r:id="rId9"/>
    <p:sldId id="3148" r:id="rId10"/>
    <p:sldId id="3146" r:id="rId11"/>
    <p:sldId id="3144" r:id="rId12"/>
    <p:sldId id="3153" r:id="rId13"/>
    <p:sldId id="3154" r:id="rId14"/>
    <p:sldId id="3147" r:id="rId15"/>
    <p:sldId id="3155" r:id="rId16"/>
    <p:sldId id="3156" r:id="rId17"/>
    <p:sldId id="3129" r:id="rId18"/>
  </p:sldIdLst>
  <p:sldSz cx="13004800" cy="9753600"/>
  <p:notesSz cx="6858000" cy="9144000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81" d="100"/>
          <a:sy n="81" d="100"/>
        </p:scale>
        <p:origin x="1734" y="60"/>
      </p:cViewPr>
      <p:guideLst>
        <p:guide orient="horz" pos="3117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5BED2-E1B9-4198-B970-3718EF0B49E7}" type="datetimeFigureOut">
              <a:rPr lang="it-IT" smtClean="0"/>
              <a:t>13/08/2020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6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98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97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8247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23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64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85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34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34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5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34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17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69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CB1A5D-9A71-407B-9806-8E0A1BC087E6}"/>
              </a:ext>
            </a:extLst>
          </p:cNvPr>
          <p:cNvSpPr txBox="1"/>
          <p:nvPr/>
        </p:nvSpPr>
        <p:spPr>
          <a:xfrm>
            <a:off x="10808422" y="0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ea typeface="+mn-ea"/>
                <a:cs typeface="+mn-cs"/>
                <a:sym typeface="Helvetica Neue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4947214" y="2383808"/>
            <a:ext cx="7858186" cy="19779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Antonio 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Gutierrez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su Osoppo,               Piazza di Siena 1938,                                    gara di elevazione 2,44 m</a:t>
            </a:r>
          </a:p>
        </p:txBody>
      </p:sp>
      <p:pic>
        <p:nvPicPr>
          <p:cNvPr id="14" name="Picture 4" descr="Antonio Gutierrez su Osoppo, Piazza di Siena, gara di elevazione 2,44 m, 1938 ">
            <a:extLst>
              <a:ext uri="{FF2B5EF4-FFF2-40B4-BE49-F238E27FC236}">
                <a16:creationId xmlns:a16="http://schemas.microsoft.com/office/drawing/2014/main" id="{4F9C73DB-469A-473E-ADA1-8DA2E4B1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025">
            <a:off x="868632" y="2181472"/>
            <a:ext cx="438150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2" descr="Salvatore Oppes su Somalo a Lisbona, 1954">
            <a:extLst>
              <a:ext uri="{FF2B5EF4-FFF2-40B4-BE49-F238E27FC236}">
                <a16:creationId xmlns:a16="http://schemas.microsoft.com/office/drawing/2014/main" id="{5194513A-96B0-4302-B269-3AEA9B42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71">
            <a:off x="7345147" y="4659689"/>
            <a:ext cx="4381500" cy="3209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206131-9BEF-402E-9158-8754DC187C67}"/>
              </a:ext>
            </a:extLst>
          </p:cNvPr>
          <p:cNvSpPr txBox="1"/>
          <p:nvPr/>
        </p:nvSpPr>
        <p:spPr>
          <a:xfrm>
            <a:off x="240729" y="6056216"/>
            <a:ext cx="7858186" cy="13624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Salvatore 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Oppes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su Somalo               Lisbona, 1954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62FE8EC-DF94-4F92-8F8B-7C784C22A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71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5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32F6019A-46DF-4D24-8AC1-EAAE2A8F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25" y="1978249"/>
            <a:ext cx="4329138" cy="3066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35D743-4699-4697-BCD9-4CCDF4DE78C3}"/>
              </a:ext>
            </a:extLst>
          </p:cNvPr>
          <p:cNvSpPr txBox="1"/>
          <p:nvPr/>
        </p:nvSpPr>
        <p:spPr>
          <a:xfrm>
            <a:off x="80676" y="1948996"/>
            <a:ext cx="372409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</a:t>
            </a:r>
          </a:p>
          <a:p>
            <a:r>
              <a:rPr lang="it-IT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FRATELLI </a:t>
            </a:r>
          </a:p>
          <a:p>
            <a:r>
              <a:rPr lang="it-IT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D’ITALIA</a:t>
            </a:r>
          </a:p>
          <a:p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C9DFC48-9E76-4C0A-A689-ADF21C7AF70E}"/>
              </a:ext>
            </a:extLst>
          </p:cNvPr>
          <p:cNvSpPr/>
          <p:nvPr/>
        </p:nvSpPr>
        <p:spPr>
          <a:xfrm>
            <a:off x="3841356" y="2425690"/>
            <a:ext cx="4032448" cy="156966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40000"/>
                  <a:lumOff val="60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 cmpd="tri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 cosiddetti ‘‘Fratelli d’Italia’’            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non possono essere che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Piero e Raimondo d’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Inzeo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                                               (risp. 1923-2014 e 1925-2013)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BFDCE66-5A4B-49C7-A485-763A1B05250D}"/>
              </a:ext>
            </a:extLst>
          </p:cNvPr>
          <p:cNvSpPr/>
          <p:nvPr/>
        </p:nvSpPr>
        <p:spPr>
          <a:xfrm>
            <a:off x="3516741" y="5134170"/>
            <a:ext cx="9441816" cy="24622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mpd="tri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‘‘Otto medaglie tra individuali e a squadre nell’arco di otto Olimpiadi’’, Piero tutte in salto ostacoli dal 1948 al 1976, più la presenza anche in completo nel 1952; Raimondo la prima nel 1948 in completo, poi le successive sette in salto ostacoli. Le loro medaglie sono state vinte a Stoccolma 1956 (Piero bronzo e Raimondo argento, più l’argento di squadra), a Roma 1960 (Raimondo oro e Piero argento, Italia bronzo), a Tokyo 1964 (bronzo a squadre) e a Monaco 1972 (bronzo a squadre).</a:t>
            </a:r>
          </a:p>
        </p:txBody>
      </p:sp>
      <p:pic>
        <p:nvPicPr>
          <p:cNvPr id="13" name="officeArt object" descr="Raimondo e Piero D'Inzeo: i fratelli invincibili – Pagine di Sport">
            <a:extLst>
              <a:ext uri="{FF2B5EF4-FFF2-40B4-BE49-F238E27FC236}">
                <a16:creationId xmlns:a16="http://schemas.microsoft.com/office/drawing/2014/main" id="{B783918D-8059-472D-BDFC-B7255A751E1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291914">
            <a:off x="1007973" y="4699515"/>
            <a:ext cx="2468228" cy="2916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037C2CB-C513-47D5-89BC-26C011DA6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6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4180666" y="3458703"/>
            <a:ext cx="8430008" cy="25935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Il francese 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Pierre 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Jonquères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d’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Oriola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l’unico ad aver vinto due volte la medaglia d’oro individuale:          Helsinki 1952 e Tokyo 1964.</a:t>
            </a:r>
          </a:p>
        </p:txBody>
      </p:sp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988075BB-D907-4538-B036-048DCBF48E3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216649">
            <a:off x="544091" y="2408853"/>
            <a:ext cx="3672408" cy="4878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E77DC7-69B5-4ADB-A0DE-06FA03AC0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5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666418" y="3959256"/>
            <a:ext cx="6929371" cy="19779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Raimondo D’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Inzeo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argento nel 1956 </a:t>
            </a:r>
          </a:p>
          <a:p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 oro del 1960 </a:t>
            </a:r>
          </a:p>
        </p:txBody>
      </p:sp>
      <p:pic>
        <p:nvPicPr>
          <p:cNvPr id="15" name="officeArt object" descr="Raimondo D-Inzeo">
            <a:extLst>
              <a:ext uri="{FF2B5EF4-FFF2-40B4-BE49-F238E27FC236}">
                <a16:creationId xmlns:a16="http://schemas.microsoft.com/office/drawing/2014/main" id="{2217FB0C-3928-4E37-A68A-50C774ABAAF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4415">
            <a:off x="6734286" y="2216430"/>
            <a:ext cx="4560753" cy="5352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68E6CA6-A459-4C78-A010-26E6FB85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0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3868153" y="6123029"/>
            <a:ext cx="7858186" cy="13624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Graziano Mancinelli            </a:t>
            </a:r>
          </a:p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su Water Surfer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206131-9BEF-402E-9158-8754DC187C67}"/>
              </a:ext>
            </a:extLst>
          </p:cNvPr>
          <p:cNvSpPr txBox="1"/>
          <p:nvPr/>
        </p:nvSpPr>
        <p:spPr>
          <a:xfrm>
            <a:off x="165983" y="2411859"/>
            <a:ext cx="7858186" cy="13624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Graziano Mancinelli </a:t>
            </a:r>
          </a:p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su Ambassador, Piazza di Siena</a:t>
            </a:r>
          </a:p>
        </p:txBody>
      </p:sp>
      <p:pic>
        <p:nvPicPr>
          <p:cNvPr id="17" name="Picture 2" descr="Graziano Mancinelli su Ambassador, Piazza di Siena ">
            <a:extLst>
              <a:ext uri="{FF2B5EF4-FFF2-40B4-BE49-F238E27FC236}">
                <a16:creationId xmlns:a16="http://schemas.microsoft.com/office/drawing/2014/main" id="{86D894DF-A775-4E32-B695-8BFE0EDA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788">
            <a:off x="7713636" y="1962113"/>
            <a:ext cx="4381500" cy="3800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Graziano Mancinelli su Water Surfer">
            <a:extLst>
              <a:ext uri="{FF2B5EF4-FFF2-40B4-BE49-F238E27FC236}">
                <a16:creationId xmlns:a16="http://schemas.microsoft.com/office/drawing/2014/main" id="{C64DE856-1041-497B-8D67-93358186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788">
            <a:off x="672162" y="4100062"/>
            <a:ext cx="4381500" cy="3124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53913F9-91C9-48F3-8C3C-894FB80C1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3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5614783" y="2940348"/>
            <a:ext cx="6936289" cy="19779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Vittorio Orlandi</a:t>
            </a:r>
          </a:p>
          <a:p>
            <a:r>
              <a:rPr lang="it-IT" sz="4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Giochi olimpici di Monaco </a:t>
            </a:r>
          </a:p>
          <a:p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di Baviera 1972.</a:t>
            </a:r>
          </a:p>
        </p:txBody>
      </p:sp>
      <p:pic>
        <p:nvPicPr>
          <p:cNvPr id="15" name="officeArt object" descr="Vittorio Orlandi - Vittorio Orlandi">
            <a:extLst>
              <a:ext uri="{FF2B5EF4-FFF2-40B4-BE49-F238E27FC236}">
                <a16:creationId xmlns:a16="http://schemas.microsoft.com/office/drawing/2014/main" id="{76991FBD-36CA-413C-8472-2DC0FB665D2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22724">
            <a:off x="432514" y="2474736"/>
            <a:ext cx="5106868" cy="4396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officeArt object" descr="Monaco 1972 – OLYMPIC GAMES">
            <a:extLst>
              <a:ext uri="{FF2B5EF4-FFF2-40B4-BE49-F238E27FC236}">
                <a16:creationId xmlns:a16="http://schemas.microsoft.com/office/drawing/2014/main" id="{975DCD6C-4C69-42B7-82C3-5C0268D7B2E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342313" y="5201094"/>
            <a:ext cx="1765920" cy="22125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4CAD030-B341-45F9-B072-B88FA3BDB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0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499889" y="3169130"/>
            <a:ext cx="4280471" cy="32090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40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Cavalieri italiani che hanno vinto la medaglia ai Campionati Europei </a:t>
            </a:r>
          </a:p>
        </p:txBody>
      </p:sp>
      <p:pic>
        <p:nvPicPr>
          <p:cNvPr id="14" name="officeArt object" descr="GOTEBORG – CAMPIONATI EUROPEI SALTO OSTACOLI – Piergiorgio Bucci ...">
            <a:extLst>
              <a:ext uri="{FF2B5EF4-FFF2-40B4-BE49-F238E27FC236}">
                <a16:creationId xmlns:a16="http://schemas.microsoft.com/office/drawing/2014/main" id="{A3819369-07C2-41F4-A512-BAA56056425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387325" y="2595695"/>
            <a:ext cx="6234979" cy="4355938"/>
          </a:xfrm>
          <a:prstGeom prst="rect">
            <a:avLst/>
          </a:prstGeom>
          <a:ln>
            <a:noFill/>
          </a:ln>
          <a:effectLst>
            <a:outerShdw blurRad="2921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73E0ADB-8817-4146-ACF4-8048E79A6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2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D770B51-412F-4871-B10E-3D9F915BA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TECNICA EQUESTRE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5"/>
            <a:ext cx="11054082" cy="1402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10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SALTO OSTACOLI</a:t>
            </a:r>
            <a:endParaRPr sz="10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5FEE8EE-3AFC-45AD-9E96-13D39A2B5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4753534" y="3469193"/>
            <a:ext cx="7555682" cy="21082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 defTabSz="457200" hangingPunct="1">
              <a:spcBef>
                <a:spcPts val="42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NEW YORK</a:t>
            </a:r>
          </a:p>
          <a:p>
            <a:pPr lvl="0" algn="just" defTabSz="457200" hangingPunct="1">
              <a:spcBef>
                <a:spcPts val="42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Città pioniera, insieme a Dublino e Parigi, delle prime sfide ufficiali di Salto Ostacoli</a:t>
            </a:r>
          </a:p>
        </p:txBody>
      </p:sp>
      <p:pic>
        <p:nvPicPr>
          <p:cNvPr id="14" name="officeArt object" descr="Salto Ostacoli">
            <a:extLst>
              <a:ext uri="{FF2B5EF4-FFF2-40B4-BE49-F238E27FC236}">
                <a16:creationId xmlns:a16="http://schemas.microsoft.com/office/drawing/2014/main" id="{88F7A030-D985-4150-ACD2-2E134314B94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1720" y="2251159"/>
            <a:ext cx="4091707" cy="51256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AD739F5-D737-4B13-8AE1-034683AB1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2D6843F4-7C59-4FB5-91A1-7181677A7D5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 rot="438232">
            <a:off x="5453899" y="2849273"/>
            <a:ext cx="6202305" cy="4363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137D72-F938-4163-919C-7B9B96095CB9}"/>
              </a:ext>
            </a:extLst>
          </p:cNvPr>
          <p:cNvSpPr txBox="1"/>
          <p:nvPr/>
        </p:nvSpPr>
        <p:spPr>
          <a:xfrm>
            <a:off x="309712" y="2969603"/>
            <a:ext cx="6696921" cy="13008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Federico </a:t>
            </a:r>
            <a:r>
              <a:rPr lang="it-IT" sz="44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Caprilli</a:t>
            </a: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                        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fondatore del «sistema naturale»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994EB6E-2BF1-4A23-8905-10BC6CF40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56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D800D35-EA67-4DFD-8162-E9112C71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3" y="2324122"/>
            <a:ext cx="3607668" cy="4919547"/>
          </a:xfrm>
          <a:prstGeom prst="rect">
            <a:avLst/>
          </a:prstGeom>
          <a:ln w="1905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softEdge rad="90170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028247" y="2199295"/>
            <a:ext cx="7795053" cy="30469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 defTabSz="457200" hangingPunct="1">
              <a:spcBef>
                <a:spcPts val="42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Il primo concorso ippico ufficiale si tenne agli inizi di questo secolo, era il 1902 a Torino, e fu la consacrazione dello stile “</a:t>
            </a:r>
            <a:r>
              <a:rPr lang="it-IT" sz="3200" b="0" kern="1200" dirty="0" err="1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Caprilliano</a:t>
            </a: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” ovvero l’inizio del concorso ippico moderno, sia nello stile in sella che nella concezione dei percorsi.</a:t>
            </a:r>
          </a:p>
        </p:txBody>
      </p:sp>
      <p:pic>
        <p:nvPicPr>
          <p:cNvPr id="14" name="officeArt object" descr="Caprilli, l'italiano che insegnò al mondo ad andare a cavallo ...">
            <a:extLst>
              <a:ext uri="{FF2B5EF4-FFF2-40B4-BE49-F238E27FC236}">
                <a16:creationId xmlns:a16="http://schemas.microsoft.com/office/drawing/2014/main" id="{17E49287-3211-4CAA-B8D9-BF86EA6D7FA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639075" y="4799437"/>
            <a:ext cx="4573396" cy="32141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B909E08-2EFB-43FD-8417-8366DAAE5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935472" y="2446137"/>
            <a:ext cx="4965350" cy="45243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0" cap="rnd" cmpd="tri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1912 il salto ostacoli entrò a far parte ufficialmente delle discipline olimpiche, ai Giochi di Stoccolma, e fino agli anni 50 restò sempre prerogativa dei militari, che potevano contare su un parco cavalli decisamente ampio.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A0FFC60-54E4-4335-96C2-5493846D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41" y="2160872"/>
            <a:ext cx="4020518" cy="551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BB4D9CA-533C-4FDC-9002-F00C4586B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4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raziano Mancinelli su Ambassador, Piazza di Siena ">
            <a:extLst>
              <a:ext uri="{FF2B5EF4-FFF2-40B4-BE49-F238E27FC236}">
                <a16:creationId xmlns:a16="http://schemas.microsoft.com/office/drawing/2014/main" id="{8FC6C54C-A94A-4BFA-A3EB-6688B9AE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76" y="5100966"/>
            <a:ext cx="2479795" cy="215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Ranieri Di Campello su Beaurivage al Concorso di Nizza">
            <a:extLst>
              <a:ext uri="{FF2B5EF4-FFF2-40B4-BE49-F238E27FC236}">
                <a16:creationId xmlns:a16="http://schemas.microsoft.com/office/drawing/2014/main" id="{9226E8F6-BED8-4B4B-AC0E-F52244BA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03" y="5427211"/>
            <a:ext cx="2670189" cy="2008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732992" y="2587747"/>
            <a:ext cx="3011756" cy="37856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0" cap="rnd" cmpd="tri">
            <a:noFill/>
          </a:ln>
          <a:effectLst>
            <a:glow rad="8001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4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Alcuni dei nostri Campioni del passato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2F0AC84-4A62-455E-8DCE-4272ACE3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02" y="2401315"/>
            <a:ext cx="4650060" cy="329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Antonio Gutierrez su Osoppo, Piazza di Siena, gara di elevazione 2,44 m, 1938 ">
            <a:extLst>
              <a:ext uri="{FF2B5EF4-FFF2-40B4-BE49-F238E27FC236}">
                <a16:creationId xmlns:a16="http://schemas.microsoft.com/office/drawing/2014/main" id="{699048FD-7C15-42C2-9AAC-831C94D7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60" y="5547936"/>
            <a:ext cx="1909825" cy="14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Salvatore Oppes su Somalo a Lisbona, 1954">
            <a:extLst>
              <a:ext uri="{FF2B5EF4-FFF2-40B4-BE49-F238E27FC236}">
                <a16:creationId xmlns:a16="http://schemas.microsoft.com/office/drawing/2014/main" id="{BF619C74-1BBA-4C63-89CC-E0A31199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06" y="2200899"/>
            <a:ext cx="2022544" cy="148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ap. Lequio a Nizza">
            <a:extLst>
              <a:ext uri="{FF2B5EF4-FFF2-40B4-BE49-F238E27FC236}">
                <a16:creationId xmlns:a16="http://schemas.microsoft.com/office/drawing/2014/main" id="{9419FD2A-B7F4-419C-9FAA-67D108F8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0" y="2597369"/>
            <a:ext cx="1913391" cy="227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2DA3E6B-4348-47B1-88AB-CEA1505D4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62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SALTO OSTACOLI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666418" y="1151957"/>
            <a:ext cx="9441815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STORIA DEL SALTO OSTACOLI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53952-231A-4564-90EC-1207D05DB53F}"/>
              </a:ext>
            </a:extLst>
          </p:cNvPr>
          <p:cNvSpPr txBox="1"/>
          <p:nvPr/>
        </p:nvSpPr>
        <p:spPr>
          <a:xfrm>
            <a:off x="4179049" y="2115949"/>
            <a:ext cx="7858186" cy="247040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Anversa 1920 Cap. Tommaso Lequio                    </a:t>
            </a:r>
          </a:p>
          <a:p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Oro salto a ostacoli individuale</a:t>
            </a:r>
          </a:p>
          <a:p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Argento Parigi 1924 salto a ostacoli individuale</a:t>
            </a:r>
          </a:p>
          <a:p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4° Amsterdam 1928 prova a squadre</a:t>
            </a:r>
          </a:p>
          <a:p>
            <a:endParaRPr lang="it-IT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206131-9BEF-402E-9158-8754DC187C67}"/>
              </a:ext>
            </a:extLst>
          </p:cNvPr>
          <p:cNvSpPr txBox="1"/>
          <p:nvPr/>
        </p:nvSpPr>
        <p:spPr>
          <a:xfrm>
            <a:off x="518269" y="6031192"/>
            <a:ext cx="7858186" cy="16701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Ranieri Di Campello              </a:t>
            </a:r>
          </a:p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su </a:t>
            </a:r>
            <a:r>
              <a:rPr lang="it-IT" sz="3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Beaurivage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                         </a:t>
            </a:r>
          </a:p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al Concorso di Nizza</a:t>
            </a:r>
          </a:p>
        </p:txBody>
      </p:sp>
      <p:pic>
        <p:nvPicPr>
          <p:cNvPr id="17" name="Picture 2" descr="Cap. Lequio a Nizza">
            <a:extLst>
              <a:ext uri="{FF2B5EF4-FFF2-40B4-BE49-F238E27FC236}">
                <a16:creationId xmlns:a16="http://schemas.microsoft.com/office/drawing/2014/main" id="{823CB423-9CD6-4463-A755-2F97824BA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529">
            <a:off x="1162558" y="2056773"/>
            <a:ext cx="3054841" cy="3639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2" descr="Ranieri Di Campello su Beaurivage al Concorso di Nizza">
            <a:extLst>
              <a:ext uri="{FF2B5EF4-FFF2-40B4-BE49-F238E27FC236}">
                <a16:creationId xmlns:a16="http://schemas.microsoft.com/office/drawing/2014/main" id="{FFC84622-FE6F-4CDA-883E-393AFC71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529">
            <a:off x="7186861" y="4959487"/>
            <a:ext cx="4128385" cy="3105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1A557B4-8F34-4B4C-8972-FAD4C19F9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98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25285</TotalTime>
  <Words>714</Words>
  <Application>Microsoft Office PowerPoint</Application>
  <PresentationFormat>Personalizzato</PresentationFormat>
  <Paragraphs>132</Paragraphs>
  <Slides>17</Slides>
  <Notes>2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TECNICA EQUESTRE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1727</cp:revision>
  <dcterms:modified xsi:type="dcterms:W3CDTF">2020-08-13T09:00:36Z</dcterms:modified>
</cp:coreProperties>
</file>