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24"/>
  </p:notesMasterIdLst>
  <p:handoutMasterIdLst>
    <p:handoutMasterId r:id="rId25"/>
  </p:handoutMasterIdLst>
  <p:sldIdLst>
    <p:sldId id="3140" r:id="rId2"/>
    <p:sldId id="3141" r:id="rId3"/>
    <p:sldId id="1380" r:id="rId4"/>
    <p:sldId id="3164" r:id="rId5"/>
    <p:sldId id="3165" r:id="rId6"/>
    <p:sldId id="3168" r:id="rId7"/>
    <p:sldId id="3167" r:id="rId8"/>
    <p:sldId id="3166" r:id="rId9"/>
    <p:sldId id="3169" r:id="rId10"/>
    <p:sldId id="3170" r:id="rId11"/>
    <p:sldId id="3171" r:id="rId12"/>
    <p:sldId id="3172" r:id="rId13"/>
    <p:sldId id="3173" r:id="rId14"/>
    <p:sldId id="3174" r:id="rId15"/>
    <p:sldId id="3175" r:id="rId16"/>
    <p:sldId id="3176" r:id="rId17"/>
    <p:sldId id="3177" r:id="rId18"/>
    <p:sldId id="3178" r:id="rId19"/>
    <p:sldId id="3179" r:id="rId20"/>
    <p:sldId id="3180" r:id="rId21"/>
    <p:sldId id="3181" r:id="rId22"/>
    <p:sldId id="3154" r:id="rId23"/>
  </p:sldIdLst>
  <p:sldSz cx="13004800" cy="9753600"/>
  <p:notesSz cx="6858000" cy="9144000"/>
  <p:defaultTextStyle>
    <a:defPPr marL="0" marR="0" indent="0" algn="l" defTabSz="91430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7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15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729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30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883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46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038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61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modifyVerifier cryptProviderType="rsaFull" cryptAlgorithmClass="hash" cryptAlgorithmType="typeAny" cryptAlgorithmSid="4" spinCount="100000" saltData="98CBup4Ne00/jUYqDjf/pA==" hashData="JWH9gLINcNtHPEm9wc3eSfoqmc8="/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B961D5"/>
    <a:srgbClr val="FF9900"/>
    <a:srgbClr val="594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5" autoAdjust="0"/>
    <p:restoredTop sz="99667" autoAdjust="0"/>
  </p:normalViewPr>
  <p:slideViewPr>
    <p:cSldViewPr>
      <p:cViewPr varScale="1">
        <p:scale>
          <a:sx n="81" d="100"/>
          <a:sy n="81" d="100"/>
        </p:scale>
        <p:origin x="1734" y="6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44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FC14BE-53B9-4E8D-8B14-80E208C705B7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C8BAE58-D2D8-4E97-A64E-35ADE12B7AA1}">
      <dgm:prSet phldrT="[Testo]" custT="1"/>
      <dgm:spPr>
        <a:gradFill flip="none" rotWithShape="1">
          <a:gsLst>
            <a:gs pos="0">
              <a:schemeClr val="bg1"/>
            </a:gs>
            <a:gs pos="100000">
              <a:schemeClr val="bg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it-IT" sz="3200" dirty="0">
              <a:solidFill>
                <a:schemeClr val="tx2">
                  <a:lumMod val="50000"/>
                </a:schemeClr>
              </a:solidFill>
            </a:rPr>
            <a:t>Importante sarà</a:t>
          </a:r>
          <a:r>
            <a:rPr lang="it-IT" sz="2800" dirty="0">
              <a:solidFill>
                <a:schemeClr val="tx2">
                  <a:lumMod val="50000"/>
                </a:schemeClr>
              </a:solidFill>
            </a:rPr>
            <a:t>:</a:t>
          </a:r>
        </a:p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</dgm:t>
    </dgm:pt>
    <dgm:pt modelId="{71102F1A-0305-4480-9F2B-B7DE4627BA93}" type="parTrans" cxnId="{C582DDB4-0665-472F-99EE-F0405C9DEFA3}">
      <dgm:prSet/>
      <dgm:spPr/>
      <dgm:t>
        <a:bodyPr/>
        <a:lstStyle/>
        <a:p>
          <a:endParaRPr lang="it-IT"/>
        </a:p>
      </dgm:t>
    </dgm:pt>
    <dgm:pt modelId="{B597C062-73D7-48B4-B6C6-664A378CC65D}" type="sibTrans" cxnId="{C582DDB4-0665-472F-99EE-F0405C9DEFA3}">
      <dgm:prSet/>
      <dgm:spPr/>
      <dgm:t>
        <a:bodyPr/>
        <a:lstStyle/>
        <a:p>
          <a:endParaRPr lang="it-IT"/>
        </a:p>
      </dgm:t>
    </dgm:pt>
    <dgm:pt modelId="{2D7F78F8-02B5-47A4-AE0F-C3D02813184C}">
      <dgm:prSet phldrT="[Testo]" custT="1"/>
      <dgm:spPr>
        <a:gradFill rotWithShape="0">
          <a:gsLst>
            <a:gs pos="0">
              <a:schemeClr val="bg1"/>
            </a:gs>
            <a:gs pos="10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Lavorare su riprese al galoppo, curando molto la posizione dell’allievo.</a:t>
          </a:r>
        </a:p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</dgm:t>
    </dgm:pt>
    <dgm:pt modelId="{BD91B86E-DF79-49B6-95E9-6EE4141901E4}" type="parTrans" cxnId="{707C13B1-CE80-42CC-9511-B067B9BF28BF}">
      <dgm:prSet/>
      <dgm:spPr/>
      <dgm:t>
        <a:bodyPr/>
        <a:lstStyle/>
        <a:p>
          <a:endParaRPr lang="it-IT"/>
        </a:p>
      </dgm:t>
    </dgm:pt>
    <dgm:pt modelId="{C843B806-0079-46DB-84D7-2DCC692C0DD9}" type="sibTrans" cxnId="{707C13B1-CE80-42CC-9511-B067B9BF28BF}">
      <dgm:prSet/>
      <dgm:spPr/>
      <dgm:t>
        <a:bodyPr/>
        <a:lstStyle/>
        <a:p>
          <a:endParaRPr lang="it-IT"/>
        </a:p>
      </dgm:t>
    </dgm:pt>
    <dgm:pt modelId="{305CE53E-01DD-41BE-BCDC-DAE39543A604}">
      <dgm:prSet phldrT="[Testo]" custT="1"/>
      <dgm:spPr>
        <a:gradFill rotWithShape="0">
          <a:gsLst>
            <a:gs pos="0">
              <a:schemeClr val="bg1"/>
            </a:gs>
            <a:gs pos="100000">
              <a:srgbClr val="00B05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 Fare eseguire transizioni a scendere per verificare il controllo, la direzione e le giuste azioni usate.</a:t>
          </a:r>
        </a:p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</dgm:t>
    </dgm:pt>
    <dgm:pt modelId="{53C08776-9031-478A-8D84-83A54EC91D3A}" type="parTrans" cxnId="{C7E66643-97AC-4F31-BA71-ABDD0EA3B5FC}">
      <dgm:prSet/>
      <dgm:spPr/>
      <dgm:t>
        <a:bodyPr/>
        <a:lstStyle/>
        <a:p>
          <a:endParaRPr lang="it-IT"/>
        </a:p>
      </dgm:t>
    </dgm:pt>
    <dgm:pt modelId="{55D299E4-E96D-4529-BBF5-C6DE67353424}" type="sibTrans" cxnId="{C7E66643-97AC-4F31-BA71-ABDD0EA3B5FC}">
      <dgm:prSet/>
      <dgm:spPr/>
      <dgm:t>
        <a:bodyPr/>
        <a:lstStyle/>
        <a:p>
          <a:endParaRPr lang="it-IT"/>
        </a:p>
      </dgm:t>
    </dgm:pt>
    <dgm:pt modelId="{CE23B76D-82DD-4577-96CC-DBF902F73DAD}">
      <dgm:prSet phldrT="[Testo]" custT="1"/>
      <dgm:spPr>
        <a:gradFill rotWithShape="0">
          <a:gsLst>
            <a:gs pos="0">
              <a:schemeClr val="bg1"/>
            </a:gs>
            <a:gs pos="100000">
              <a:srgbClr val="92D05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 Saper sfruttare il terreno vario con piccoli dislivelli sarà importante per potenziare la muscolatura e migliorare l’equilibrio (lavoro di condizione).</a:t>
          </a:r>
        </a:p>
      </dgm:t>
    </dgm:pt>
    <dgm:pt modelId="{54086F10-969E-44BC-8771-21FB5857DD12}" type="parTrans" cxnId="{0E8AC467-F9FC-483D-929D-F23F1BAB60BA}">
      <dgm:prSet/>
      <dgm:spPr/>
      <dgm:t>
        <a:bodyPr/>
        <a:lstStyle/>
        <a:p>
          <a:endParaRPr lang="it-IT"/>
        </a:p>
      </dgm:t>
    </dgm:pt>
    <dgm:pt modelId="{8014520A-8232-4F38-8D07-F10F552286AC}" type="sibTrans" cxnId="{0E8AC467-F9FC-483D-929D-F23F1BAB60BA}">
      <dgm:prSet/>
      <dgm:spPr/>
      <dgm:t>
        <a:bodyPr/>
        <a:lstStyle/>
        <a:p>
          <a:endParaRPr lang="it-IT"/>
        </a:p>
      </dgm:t>
    </dgm:pt>
    <dgm:pt modelId="{A96D89F7-164B-4E01-89F4-E5541E9E504E}" type="pres">
      <dgm:prSet presAssocID="{65FC14BE-53B9-4E8D-8B14-80E208C705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F53AFF2-4F79-4829-8432-9E1FD4753B5F}" type="pres">
      <dgm:prSet presAssocID="{AC8BAE58-D2D8-4E97-A64E-35ADE12B7AA1}" presName="hierRoot1" presStyleCnt="0">
        <dgm:presLayoutVars>
          <dgm:hierBranch val="init"/>
        </dgm:presLayoutVars>
      </dgm:prSet>
      <dgm:spPr/>
    </dgm:pt>
    <dgm:pt modelId="{D47079C0-2A73-4FDA-94C3-3D4ED5ABE0AC}" type="pres">
      <dgm:prSet presAssocID="{AC8BAE58-D2D8-4E97-A64E-35ADE12B7AA1}" presName="rootComposite1" presStyleCnt="0"/>
      <dgm:spPr/>
    </dgm:pt>
    <dgm:pt modelId="{9A276E25-677D-4BBF-A465-FEA8CC0E5816}" type="pres">
      <dgm:prSet presAssocID="{AC8BAE58-D2D8-4E97-A64E-35ADE12B7AA1}" presName="rootText1" presStyleLbl="node0" presStyleIdx="0" presStyleCnt="1" custScaleX="106545" custScaleY="105359">
        <dgm:presLayoutVars>
          <dgm:chPref val="3"/>
        </dgm:presLayoutVars>
      </dgm:prSet>
      <dgm:spPr/>
    </dgm:pt>
    <dgm:pt modelId="{C0FE2BE8-8CC1-48DD-96CD-3FA88C7B0920}" type="pres">
      <dgm:prSet presAssocID="{AC8BAE58-D2D8-4E97-A64E-35ADE12B7AA1}" presName="rootConnector1" presStyleLbl="node1" presStyleIdx="0" presStyleCnt="0"/>
      <dgm:spPr/>
    </dgm:pt>
    <dgm:pt modelId="{4815C75A-21AE-4F39-B8BB-4A8A8B4B7879}" type="pres">
      <dgm:prSet presAssocID="{AC8BAE58-D2D8-4E97-A64E-35ADE12B7AA1}" presName="hierChild2" presStyleCnt="0"/>
      <dgm:spPr/>
    </dgm:pt>
    <dgm:pt modelId="{41726B6A-87FC-4352-8CD5-2A3D665AC09C}" type="pres">
      <dgm:prSet presAssocID="{BD91B86E-DF79-49B6-95E9-6EE4141901E4}" presName="Name64" presStyleLbl="parChTrans1D2" presStyleIdx="0" presStyleCnt="3"/>
      <dgm:spPr/>
    </dgm:pt>
    <dgm:pt modelId="{44559945-E04E-4A2D-958E-F46EB4D1FC1F}" type="pres">
      <dgm:prSet presAssocID="{2D7F78F8-02B5-47A4-AE0F-C3D02813184C}" presName="hierRoot2" presStyleCnt="0">
        <dgm:presLayoutVars>
          <dgm:hierBranch val="init"/>
        </dgm:presLayoutVars>
      </dgm:prSet>
      <dgm:spPr/>
    </dgm:pt>
    <dgm:pt modelId="{BC251E3C-C141-4270-8257-F2BF20F77CB5}" type="pres">
      <dgm:prSet presAssocID="{2D7F78F8-02B5-47A4-AE0F-C3D02813184C}" presName="rootComposite" presStyleCnt="0"/>
      <dgm:spPr/>
    </dgm:pt>
    <dgm:pt modelId="{974490B4-5F83-41D4-9724-A6C0FD186A53}" type="pres">
      <dgm:prSet presAssocID="{2D7F78F8-02B5-47A4-AE0F-C3D02813184C}" presName="rootText" presStyleLbl="node2" presStyleIdx="0" presStyleCnt="3">
        <dgm:presLayoutVars>
          <dgm:chPref val="3"/>
        </dgm:presLayoutVars>
      </dgm:prSet>
      <dgm:spPr/>
    </dgm:pt>
    <dgm:pt modelId="{1E5F5646-2BE6-415D-AC7E-5C0FA0702A8D}" type="pres">
      <dgm:prSet presAssocID="{2D7F78F8-02B5-47A4-AE0F-C3D02813184C}" presName="rootConnector" presStyleLbl="node2" presStyleIdx="0" presStyleCnt="3"/>
      <dgm:spPr/>
    </dgm:pt>
    <dgm:pt modelId="{64567AC6-DD50-4011-9B6E-2B2C734C6BF2}" type="pres">
      <dgm:prSet presAssocID="{2D7F78F8-02B5-47A4-AE0F-C3D02813184C}" presName="hierChild4" presStyleCnt="0"/>
      <dgm:spPr/>
    </dgm:pt>
    <dgm:pt modelId="{D9B78CDD-0897-4EB2-AAC8-BF2FE73684B4}" type="pres">
      <dgm:prSet presAssocID="{2D7F78F8-02B5-47A4-AE0F-C3D02813184C}" presName="hierChild5" presStyleCnt="0"/>
      <dgm:spPr/>
    </dgm:pt>
    <dgm:pt modelId="{2D464350-5546-4F92-B87C-8CEEF0F23109}" type="pres">
      <dgm:prSet presAssocID="{53C08776-9031-478A-8D84-83A54EC91D3A}" presName="Name64" presStyleLbl="parChTrans1D2" presStyleIdx="1" presStyleCnt="3"/>
      <dgm:spPr/>
    </dgm:pt>
    <dgm:pt modelId="{6D5E4CB8-7E4F-4CC3-9362-958F3334CC5B}" type="pres">
      <dgm:prSet presAssocID="{305CE53E-01DD-41BE-BCDC-DAE39543A604}" presName="hierRoot2" presStyleCnt="0">
        <dgm:presLayoutVars>
          <dgm:hierBranch val="init"/>
        </dgm:presLayoutVars>
      </dgm:prSet>
      <dgm:spPr/>
    </dgm:pt>
    <dgm:pt modelId="{34610D2C-13B5-4F03-8A48-B90EB59223A1}" type="pres">
      <dgm:prSet presAssocID="{305CE53E-01DD-41BE-BCDC-DAE39543A604}" presName="rootComposite" presStyleCnt="0"/>
      <dgm:spPr/>
    </dgm:pt>
    <dgm:pt modelId="{BC962D6A-2A42-4112-B00D-91C554EF22B3}" type="pres">
      <dgm:prSet presAssocID="{305CE53E-01DD-41BE-BCDC-DAE39543A604}" presName="rootText" presStyleLbl="node2" presStyleIdx="1" presStyleCnt="3">
        <dgm:presLayoutVars>
          <dgm:chPref val="3"/>
        </dgm:presLayoutVars>
      </dgm:prSet>
      <dgm:spPr/>
    </dgm:pt>
    <dgm:pt modelId="{F4A00CAB-D7CF-4662-9E55-A939FFF9E17E}" type="pres">
      <dgm:prSet presAssocID="{305CE53E-01DD-41BE-BCDC-DAE39543A604}" presName="rootConnector" presStyleLbl="node2" presStyleIdx="1" presStyleCnt="3"/>
      <dgm:spPr/>
    </dgm:pt>
    <dgm:pt modelId="{9828AE81-DD94-4422-9263-0929AFDF7A87}" type="pres">
      <dgm:prSet presAssocID="{305CE53E-01DD-41BE-BCDC-DAE39543A604}" presName="hierChild4" presStyleCnt="0"/>
      <dgm:spPr/>
    </dgm:pt>
    <dgm:pt modelId="{4DD2EB4E-7044-429C-A85A-439E2FBDD920}" type="pres">
      <dgm:prSet presAssocID="{305CE53E-01DD-41BE-BCDC-DAE39543A604}" presName="hierChild5" presStyleCnt="0"/>
      <dgm:spPr/>
    </dgm:pt>
    <dgm:pt modelId="{3AB6093F-8791-4265-B377-626C58E62A5B}" type="pres">
      <dgm:prSet presAssocID="{54086F10-969E-44BC-8771-21FB5857DD12}" presName="Name64" presStyleLbl="parChTrans1D2" presStyleIdx="2" presStyleCnt="3"/>
      <dgm:spPr/>
    </dgm:pt>
    <dgm:pt modelId="{E8456050-C4B7-44C2-A7B8-96544F06A776}" type="pres">
      <dgm:prSet presAssocID="{CE23B76D-82DD-4577-96CC-DBF902F73DAD}" presName="hierRoot2" presStyleCnt="0">
        <dgm:presLayoutVars>
          <dgm:hierBranch val="init"/>
        </dgm:presLayoutVars>
      </dgm:prSet>
      <dgm:spPr/>
    </dgm:pt>
    <dgm:pt modelId="{3116B10E-96E8-4390-B452-A94B4C6ECAF6}" type="pres">
      <dgm:prSet presAssocID="{CE23B76D-82DD-4577-96CC-DBF902F73DAD}" presName="rootComposite" presStyleCnt="0"/>
      <dgm:spPr/>
    </dgm:pt>
    <dgm:pt modelId="{EB69F9A4-6C97-4FEE-826D-8DB50A0E3574}" type="pres">
      <dgm:prSet presAssocID="{CE23B76D-82DD-4577-96CC-DBF902F73DAD}" presName="rootText" presStyleLbl="node2" presStyleIdx="2" presStyleCnt="3">
        <dgm:presLayoutVars>
          <dgm:chPref val="3"/>
        </dgm:presLayoutVars>
      </dgm:prSet>
      <dgm:spPr/>
    </dgm:pt>
    <dgm:pt modelId="{8EC3897B-83E0-4980-8D12-DC9163FD1AFF}" type="pres">
      <dgm:prSet presAssocID="{CE23B76D-82DD-4577-96CC-DBF902F73DAD}" presName="rootConnector" presStyleLbl="node2" presStyleIdx="2" presStyleCnt="3"/>
      <dgm:spPr/>
    </dgm:pt>
    <dgm:pt modelId="{1BB5EA0A-406D-4633-9060-DCD695835583}" type="pres">
      <dgm:prSet presAssocID="{CE23B76D-82DD-4577-96CC-DBF902F73DAD}" presName="hierChild4" presStyleCnt="0"/>
      <dgm:spPr/>
    </dgm:pt>
    <dgm:pt modelId="{DB0341D7-818B-4700-97E8-579357348043}" type="pres">
      <dgm:prSet presAssocID="{CE23B76D-82DD-4577-96CC-DBF902F73DAD}" presName="hierChild5" presStyleCnt="0"/>
      <dgm:spPr/>
    </dgm:pt>
    <dgm:pt modelId="{07F5FF4D-FB4F-4F51-97D6-9C8AA84614F4}" type="pres">
      <dgm:prSet presAssocID="{AC8BAE58-D2D8-4E97-A64E-35ADE12B7AA1}" presName="hierChild3" presStyleCnt="0"/>
      <dgm:spPr/>
    </dgm:pt>
  </dgm:ptLst>
  <dgm:cxnLst>
    <dgm:cxn modelId="{86A4C912-EB90-4F83-AFE8-EAEAB44C2198}" type="presOf" srcId="{BD91B86E-DF79-49B6-95E9-6EE4141901E4}" destId="{41726B6A-87FC-4352-8CD5-2A3D665AC09C}" srcOrd="0" destOrd="0" presId="urn:microsoft.com/office/officeart/2009/3/layout/HorizontalOrganizationChart"/>
    <dgm:cxn modelId="{8984C562-1709-4F8B-B5C8-C62EB983CFA9}" type="presOf" srcId="{AC8BAE58-D2D8-4E97-A64E-35ADE12B7AA1}" destId="{C0FE2BE8-8CC1-48DD-96CD-3FA88C7B0920}" srcOrd="1" destOrd="0" presId="urn:microsoft.com/office/officeart/2009/3/layout/HorizontalOrganizationChart"/>
    <dgm:cxn modelId="{C7E66643-97AC-4F31-BA71-ABDD0EA3B5FC}" srcId="{AC8BAE58-D2D8-4E97-A64E-35ADE12B7AA1}" destId="{305CE53E-01DD-41BE-BCDC-DAE39543A604}" srcOrd="1" destOrd="0" parTransId="{53C08776-9031-478A-8D84-83A54EC91D3A}" sibTransId="{55D299E4-E96D-4529-BBF5-C6DE67353424}"/>
    <dgm:cxn modelId="{35D41864-AE38-4F54-8090-D4A638481CC6}" type="presOf" srcId="{65FC14BE-53B9-4E8D-8B14-80E208C705B7}" destId="{A96D89F7-164B-4E01-89F4-E5541E9E504E}" srcOrd="0" destOrd="0" presId="urn:microsoft.com/office/officeart/2009/3/layout/HorizontalOrganizationChart"/>
    <dgm:cxn modelId="{0E8AC467-F9FC-483D-929D-F23F1BAB60BA}" srcId="{AC8BAE58-D2D8-4E97-A64E-35ADE12B7AA1}" destId="{CE23B76D-82DD-4577-96CC-DBF902F73DAD}" srcOrd="2" destOrd="0" parTransId="{54086F10-969E-44BC-8771-21FB5857DD12}" sibTransId="{8014520A-8232-4F38-8D07-F10F552286AC}"/>
    <dgm:cxn modelId="{254CF848-BA22-44B3-8C39-009D7B786284}" type="presOf" srcId="{2D7F78F8-02B5-47A4-AE0F-C3D02813184C}" destId="{974490B4-5F83-41D4-9724-A6C0FD186A53}" srcOrd="0" destOrd="0" presId="urn:microsoft.com/office/officeart/2009/3/layout/HorizontalOrganizationChart"/>
    <dgm:cxn modelId="{D8749A56-D310-47FB-B85E-F955406D1D29}" type="presOf" srcId="{AC8BAE58-D2D8-4E97-A64E-35ADE12B7AA1}" destId="{9A276E25-677D-4BBF-A465-FEA8CC0E5816}" srcOrd="0" destOrd="0" presId="urn:microsoft.com/office/officeart/2009/3/layout/HorizontalOrganizationChart"/>
    <dgm:cxn modelId="{996C1D89-2E42-46D0-8F6B-74E96EB4F05B}" type="presOf" srcId="{305CE53E-01DD-41BE-BCDC-DAE39543A604}" destId="{F4A00CAB-D7CF-4662-9E55-A939FFF9E17E}" srcOrd="1" destOrd="0" presId="urn:microsoft.com/office/officeart/2009/3/layout/HorizontalOrganizationChart"/>
    <dgm:cxn modelId="{CDCD8292-E2F0-4642-B5A8-E7F7F63B6A43}" type="presOf" srcId="{53C08776-9031-478A-8D84-83A54EC91D3A}" destId="{2D464350-5546-4F92-B87C-8CEEF0F23109}" srcOrd="0" destOrd="0" presId="urn:microsoft.com/office/officeart/2009/3/layout/HorizontalOrganizationChart"/>
    <dgm:cxn modelId="{C8B0A195-50A1-46B2-A9B9-EBB86BF5D14A}" type="presOf" srcId="{305CE53E-01DD-41BE-BCDC-DAE39543A604}" destId="{BC962D6A-2A42-4112-B00D-91C554EF22B3}" srcOrd="0" destOrd="0" presId="urn:microsoft.com/office/officeart/2009/3/layout/HorizontalOrganizationChart"/>
    <dgm:cxn modelId="{7B8B1CA9-AD7F-4ACF-BDF0-7EB2CFDBA911}" type="presOf" srcId="{54086F10-969E-44BC-8771-21FB5857DD12}" destId="{3AB6093F-8791-4265-B377-626C58E62A5B}" srcOrd="0" destOrd="0" presId="urn:microsoft.com/office/officeart/2009/3/layout/HorizontalOrganizationChart"/>
    <dgm:cxn modelId="{707C13B1-CE80-42CC-9511-B067B9BF28BF}" srcId="{AC8BAE58-D2D8-4E97-A64E-35ADE12B7AA1}" destId="{2D7F78F8-02B5-47A4-AE0F-C3D02813184C}" srcOrd="0" destOrd="0" parTransId="{BD91B86E-DF79-49B6-95E9-6EE4141901E4}" sibTransId="{C843B806-0079-46DB-84D7-2DCC692C0DD9}"/>
    <dgm:cxn modelId="{C582DDB4-0665-472F-99EE-F0405C9DEFA3}" srcId="{65FC14BE-53B9-4E8D-8B14-80E208C705B7}" destId="{AC8BAE58-D2D8-4E97-A64E-35ADE12B7AA1}" srcOrd="0" destOrd="0" parTransId="{71102F1A-0305-4480-9F2B-B7DE4627BA93}" sibTransId="{B597C062-73D7-48B4-B6C6-664A378CC65D}"/>
    <dgm:cxn modelId="{479988D3-FFDB-40C1-9BCA-55ABF7FF2361}" type="presOf" srcId="{CE23B76D-82DD-4577-96CC-DBF902F73DAD}" destId="{EB69F9A4-6C97-4FEE-826D-8DB50A0E3574}" srcOrd="0" destOrd="0" presId="urn:microsoft.com/office/officeart/2009/3/layout/HorizontalOrganizationChart"/>
    <dgm:cxn modelId="{CE70CCD7-8A76-48BA-AE87-F2C0A995DDC7}" type="presOf" srcId="{CE23B76D-82DD-4577-96CC-DBF902F73DAD}" destId="{8EC3897B-83E0-4980-8D12-DC9163FD1AFF}" srcOrd="1" destOrd="0" presId="urn:microsoft.com/office/officeart/2009/3/layout/HorizontalOrganizationChart"/>
    <dgm:cxn modelId="{0CDA2DF6-86CA-4EEC-8765-67FDCB7B2DEC}" type="presOf" srcId="{2D7F78F8-02B5-47A4-AE0F-C3D02813184C}" destId="{1E5F5646-2BE6-415D-AC7E-5C0FA0702A8D}" srcOrd="1" destOrd="0" presId="urn:microsoft.com/office/officeart/2009/3/layout/HorizontalOrganizationChart"/>
    <dgm:cxn modelId="{FD67C0BB-8CDF-4DF9-A056-EE6B135D3814}" type="presParOf" srcId="{A96D89F7-164B-4E01-89F4-E5541E9E504E}" destId="{9F53AFF2-4F79-4829-8432-9E1FD4753B5F}" srcOrd="0" destOrd="0" presId="urn:microsoft.com/office/officeart/2009/3/layout/HorizontalOrganizationChart"/>
    <dgm:cxn modelId="{EAC412FF-ABA2-4AD4-B51F-CA4274320A6B}" type="presParOf" srcId="{9F53AFF2-4F79-4829-8432-9E1FD4753B5F}" destId="{D47079C0-2A73-4FDA-94C3-3D4ED5ABE0AC}" srcOrd="0" destOrd="0" presId="urn:microsoft.com/office/officeart/2009/3/layout/HorizontalOrganizationChart"/>
    <dgm:cxn modelId="{E1AB1BC2-AFC8-4392-9258-885B941B2397}" type="presParOf" srcId="{D47079C0-2A73-4FDA-94C3-3D4ED5ABE0AC}" destId="{9A276E25-677D-4BBF-A465-FEA8CC0E5816}" srcOrd="0" destOrd="0" presId="urn:microsoft.com/office/officeart/2009/3/layout/HorizontalOrganizationChart"/>
    <dgm:cxn modelId="{381B2147-CA40-4F95-9411-BD7B131554F7}" type="presParOf" srcId="{D47079C0-2A73-4FDA-94C3-3D4ED5ABE0AC}" destId="{C0FE2BE8-8CC1-48DD-96CD-3FA88C7B0920}" srcOrd="1" destOrd="0" presId="urn:microsoft.com/office/officeart/2009/3/layout/HorizontalOrganizationChart"/>
    <dgm:cxn modelId="{6510018D-4EE1-49EE-83B8-BE5BEFB14E9F}" type="presParOf" srcId="{9F53AFF2-4F79-4829-8432-9E1FD4753B5F}" destId="{4815C75A-21AE-4F39-B8BB-4A8A8B4B7879}" srcOrd="1" destOrd="0" presId="urn:microsoft.com/office/officeart/2009/3/layout/HorizontalOrganizationChart"/>
    <dgm:cxn modelId="{29E59D33-72BC-4A50-B515-A47AF10B9C07}" type="presParOf" srcId="{4815C75A-21AE-4F39-B8BB-4A8A8B4B7879}" destId="{41726B6A-87FC-4352-8CD5-2A3D665AC09C}" srcOrd="0" destOrd="0" presId="urn:microsoft.com/office/officeart/2009/3/layout/HorizontalOrganizationChart"/>
    <dgm:cxn modelId="{EF0C5F55-B401-4102-B57F-7F8578453BC9}" type="presParOf" srcId="{4815C75A-21AE-4F39-B8BB-4A8A8B4B7879}" destId="{44559945-E04E-4A2D-958E-F46EB4D1FC1F}" srcOrd="1" destOrd="0" presId="urn:microsoft.com/office/officeart/2009/3/layout/HorizontalOrganizationChart"/>
    <dgm:cxn modelId="{A21DA2A2-09D8-4B77-9352-963EE64BB502}" type="presParOf" srcId="{44559945-E04E-4A2D-958E-F46EB4D1FC1F}" destId="{BC251E3C-C141-4270-8257-F2BF20F77CB5}" srcOrd="0" destOrd="0" presId="urn:microsoft.com/office/officeart/2009/3/layout/HorizontalOrganizationChart"/>
    <dgm:cxn modelId="{D7558A8B-29B1-46B9-8294-8B1D0818D4A7}" type="presParOf" srcId="{BC251E3C-C141-4270-8257-F2BF20F77CB5}" destId="{974490B4-5F83-41D4-9724-A6C0FD186A53}" srcOrd="0" destOrd="0" presId="urn:microsoft.com/office/officeart/2009/3/layout/HorizontalOrganizationChart"/>
    <dgm:cxn modelId="{FBE6EB52-D240-4669-A1E4-323C0078E8D0}" type="presParOf" srcId="{BC251E3C-C141-4270-8257-F2BF20F77CB5}" destId="{1E5F5646-2BE6-415D-AC7E-5C0FA0702A8D}" srcOrd="1" destOrd="0" presId="urn:microsoft.com/office/officeart/2009/3/layout/HorizontalOrganizationChart"/>
    <dgm:cxn modelId="{C5BF0742-18FB-4C50-B1F9-AE685D0A16CF}" type="presParOf" srcId="{44559945-E04E-4A2D-958E-F46EB4D1FC1F}" destId="{64567AC6-DD50-4011-9B6E-2B2C734C6BF2}" srcOrd="1" destOrd="0" presId="urn:microsoft.com/office/officeart/2009/3/layout/HorizontalOrganizationChart"/>
    <dgm:cxn modelId="{45DB34B2-17C2-4B5B-9AE0-32CB9374D223}" type="presParOf" srcId="{44559945-E04E-4A2D-958E-F46EB4D1FC1F}" destId="{D9B78CDD-0897-4EB2-AAC8-BF2FE73684B4}" srcOrd="2" destOrd="0" presId="urn:microsoft.com/office/officeart/2009/3/layout/HorizontalOrganizationChart"/>
    <dgm:cxn modelId="{E4EDAFAE-B107-4CCF-B213-B07DFC87E460}" type="presParOf" srcId="{4815C75A-21AE-4F39-B8BB-4A8A8B4B7879}" destId="{2D464350-5546-4F92-B87C-8CEEF0F23109}" srcOrd="2" destOrd="0" presId="urn:microsoft.com/office/officeart/2009/3/layout/HorizontalOrganizationChart"/>
    <dgm:cxn modelId="{BA65D2EA-CFD6-4110-8486-132020965859}" type="presParOf" srcId="{4815C75A-21AE-4F39-B8BB-4A8A8B4B7879}" destId="{6D5E4CB8-7E4F-4CC3-9362-958F3334CC5B}" srcOrd="3" destOrd="0" presId="urn:microsoft.com/office/officeart/2009/3/layout/HorizontalOrganizationChart"/>
    <dgm:cxn modelId="{60D93052-A2CF-45F9-B964-49ED8CDC74C0}" type="presParOf" srcId="{6D5E4CB8-7E4F-4CC3-9362-958F3334CC5B}" destId="{34610D2C-13B5-4F03-8A48-B90EB59223A1}" srcOrd="0" destOrd="0" presId="urn:microsoft.com/office/officeart/2009/3/layout/HorizontalOrganizationChart"/>
    <dgm:cxn modelId="{95FFEB5B-A16E-4154-8858-186A79B0E7CC}" type="presParOf" srcId="{34610D2C-13B5-4F03-8A48-B90EB59223A1}" destId="{BC962D6A-2A42-4112-B00D-91C554EF22B3}" srcOrd="0" destOrd="0" presId="urn:microsoft.com/office/officeart/2009/3/layout/HorizontalOrganizationChart"/>
    <dgm:cxn modelId="{C99B6EE8-1127-4821-8032-D56BD22DE587}" type="presParOf" srcId="{34610D2C-13B5-4F03-8A48-B90EB59223A1}" destId="{F4A00CAB-D7CF-4662-9E55-A939FFF9E17E}" srcOrd="1" destOrd="0" presId="urn:microsoft.com/office/officeart/2009/3/layout/HorizontalOrganizationChart"/>
    <dgm:cxn modelId="{54A1C7AB-2DC5-4339-BC8C-D138474DA6A6}" type="presParOf" srcId="{6D5E4CB8-7E4F-4CC3-9362-958F3334CC5B}" destId="{9828AE81-DD94-4422-9263-0929AFDF7A87}" srcOrd="1" destOrd="0" presId="urn:microsoft.com/office/officeart/2009/3/layout/HorizontalOrganizationChart"/>
    <dgm:cxn modelId="{6CFD236F-3338-4A5C-A9B8-A15497084270}" type="presParOf" srcId="{6D5E4CB8-7E4F-4CC3-9362-958F3334CC5B}" destId="{4DD2EB4E-7044-429C-A85A-439E2FBDD920}" srcOrd="2" destOrd="0" presId="urn:microsoft.com/office/officeart/2009/3/layout/HorizontalOrganizationChart"/>
    <dgm:cxn modelId="{EC2FF626-3EBE-450F-B282-7004E212775B}" type="presParOf" srcId="{4815C75A-21AE-4F39-B8BB-4A8A8B4B7879}" destId="{3AB6093F-8791-4265-B377-626C58E62A5B}" srcOrd="4" destOrd="0" presId="urn:microsoft.com/office/officeart/2009/3/layout/HorizontalOrganizationChart"/>
    <dgm:cxn modelId="{4C6AC863-85A2-430A-B94F-34BA250527B6}" type="presParOf" srcId="{4815C75A-21AE-4F39-B8BB-4A8A8B4B7879}" destId="{E8456050-C4B7-44C2-A7B8-96544F06A776}" srcOrd="5" destOrd="0" presId="urn:microsoft.com/office/officeart/2009/3/layout/HorizontalOrganizationChart"/>
    <dgm:cxn modelId="{1289930C-4E87-453B-94F6-2F1E0BBC6264}" type="presParOf" srcId="{E8456050-C4B7-44C2-A7B8-96544F06A776}" destId="{3116B10E-96E8-4390-B452-A94B4C6ECAF6}" srcOrd="0" destOrd="0" presId="urn:microsoft.com/office/officeart/2009/3/layout/HorizontalOrganizationChart"/>
    <dgm:cxn modelId="{8FEE892E-7884-4123-BA1F-D2BA819B6A53}" type="presParOf" srcId="{3116B10E-96E8-4390-B452-A94B4C6ECAF6}" destId="{EB69F9A4-6C97-4FEE-826D-8DB50A0E3574}" srcOrd="0" destOrd="0" presId="urn:microsoft.com/office/officeart/2009/3/layout/HorizontalOrganizationChart"/>
    <dgm:cxn modelId="{525EE72D-4D51-41C7-B4A2-3B72697155C0}" type="presParOf" srcId="{3116B10E-96E8-4390-B452-A94B4C6ECAF6}" destId="{8EC3897B-83E0-4980-8D12-DC9163FD1AFF}" srcOrd="1" destOrd="0" presId="urn:microsoft.com/office/officeart/2009/3/layout/HorizontalOrganizationChart"/>
    <dgm:cxn modelId="{A08DE08F-1413-404E-81AF-5357525CC70D}" type="presParOf" srcId="{E8456050-C4B7-44C2-A7B8-96544F06A776}" destId="{1BB5EA0A-406D-4633-9060-DCD695835583}" srcOrd="1" destOrd="0" presId="urn:microsoft.com/office/officeart/2009/3/layout/HorizontalOrganizationChart"/>
    <dgm:cxn modelId="{4BD873F8-7F24-4E13-985E-33692B5B0611}" type="presParOf" srcId="{E8456050-C4B7-44C2-A7B8-96544F06A776}" destId="{DB0341D7-818B-4700-97E8-579357348043}" srcOrd="2" destOrd="0" presId="urn:microsoft.com/office/officeart/2009/3/layout/HorizontalOrganizationChart"/>
    <dgm:cxn modelId="{7DA2520D-0C00-4F33-BB7B-900E7407385C}" type="presParOf" srcId="{9F53AFF2-4F79-4829-8432-9E1FD4753B5F}" destId="{07F5FF4D-FB4F-4F51-97D6-9C8AA84614F4}" srcOrd="2" destOrd="0" presId="urn:microsoft.com/office/officeart/2009/3/layout/Horizontal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6093F-8791-4265-B377-626C58E62A5B}">
      <dsp:nvSpPr>
        <dsp:cNvPr id="0" name=""/>
        <dsp:cNvSpPr/>
      </dsp:nvSpPr>
      <dsp:spPr>
        <a:xfrm>
          <a:off x="5829911" y="3006362"/>
          <a:ext cx="1031490" cy="2217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5745" y="0"/>
              </a:lnTo>
              <a:lnTo>
                <a:pt x="515745" y="2217704"/>
              </a:lnTo>
              <a:lnTo>
                <a:pt x="1031490" y="2217704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464350-5546-4F92-B87C-8CEEF0F23109}">
      <dsp:nvSpPr>
        <dsp:cNvPr id="0" name=""/>
        <dsp:cNvSpPr/>
      </dsp:nvSpPr>
      <dsp:spPr>
        <a:xfrm>
          <a:off x="5829911" y="2960641"/>
          <a:ext cx="10314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031490" y="4572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26B6A-87FC-4352-8CD5-2A3D665AC09C}">
      <dsp:nvSpPr>
        <dsp:cNvPr id="0" name=""/>
        <dsp:cNvSpPr/>
      </dsp:nvSpPr>
      <dsp:spPr>
        <a:xfrm>
          <a:off x="5829911" y="788657"/>
          <a:ext cx="1031490" cy="2217704"/>
        </a:xfrm>
        <a:custGeom>
          <a:avLst/>
          <a:gdLst/>
          <a:ahLst/>
          <a:cxnLst/>
          <a:rect l="0" t="0" r="0" b="0"/>
          <a:pathLst>
            <a:path>
              <a:moveTo>
                <a:pt x="0" y="2217704"/>
              </a:moveTo>
              <a:lnTo>
                <a:pt x="515745" y="2217704"/>
              </a:lnTo>
              <a:lnTo>
                <a:pt x="515745" y="0"/>
              </a:lnTo>
              <a:lnTo>
                <a:pt x="1031490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276E25-677D-4BBF-A465-FEA8CC0E5816}">
      <dsp:nvSpPr>
        <dsp:cNvPr id="0" name=""/>
        <dsp:cNvSpPr/>
      </dsp:nvSpPr>
      <dsp:spPr>
        <a:xfrm>
          <a:off x="334903" y="2177701"/>
          <a:ext cx="5495007" cy="1657321"/>
        </a:xfrm>
        <a:prstGeom prst="rect">
          <a:avLst/>
        </a:prstGeom>
        <a:gradFill flip="none" rotWithShape="1">
          <a:gsLst>
            <a:gs pos="0">
              <a:schemeClr val="bg1"/>
            </a:gs>
            <a:gs pos="100000">
              <a:schemeClr val="bg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solidFill>
                <a:schemeClr val="tx2">
                  <a:lumMod val="50000"/>
                </a:schemeClr>
              </a:solidFill>
            </a:rPr>
            <a:t>Importante sarà</a:t>
          </a:r>
          <a:r>
            <a:rPr lang="it-IT" sz="2800" kern="1200" dirty="0">
              <a:solidFill>
                <a:schemeClr val="tx2">
                  <a:lumMod val="50000"/>
                </a:schemeClr>
              </a:solidFill>
            </a:rPr>
            <a:t>: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34903" y="2177701"/>
        <a:ext cx="5495007" cy="1657321"/>
      </dsp:txXfrm>
    </dsp:sp>
    <dsp:sp modelId="{974490B4-5F83-41D4-9724-A6C0FD186A53}">
      <dsp:nvSpPr>
        <dsp:cNvPr id="0" name=""/>
        <dsp:cNvSpPr/>
      </dsp:nvSpPr>
      <dsp:spPr>
        <a:xfrm>
          <a:off x="6861401" y="2145"/>
          <a:ext cx="5157452" cy="1573023"/>
        </a:xfrm>
        <a:prstGeom prst="rect">
          <a:avLst/>
        </a:prstGeom>
        <a:gradFill rotWithShape="0">
          <a:gsLst>
            <a:gs pos="0">
              <a:schemeClr val="bg1"/>
            </a:gs>
            <a:gs pos="10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Lavorare su riprese al galoppo, curando molto la posizione dell’allievo.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861401" y="2145"/>
        <a:ext cx="5157452" cy="1573023"/>
      </dsp:txXfrm>
    </dsp:sp>
    <dsp:sp modelId="{BC962D6A-2A42-4112-B00D-91C554EF22B3}">
      <dsp:nvSpPr>
        <dsp:cNvPr id="0" name=""/>
        <dsp:cNvSpPr/>
      </dsp:nvSpPr>
      <dsp:spPr>
        <a:xfrm>
          <a:off x="6861401" y="2219850"/>
          <a:ext cx="5157452" cy="1573023"/>
        </a:xfrm>
        <a:prstGeom prst="rect">
          <a:avLst/>
        </a:prstGeom>
        <a:gradFill rotWithShape="0">
          <a:gsLst>
            <a:gs pos="0">
              <a:schemeClr val="bg1"/>
            </a:gs>
            <a:gs pos="100000">
              <a:srgbClr val="00B050"/>
            </a:gs>
          </a:gsLst>
          <a:path path="circle">
            <a:fillToRect l="50000" t="50000" r="50000" b="50000"/>
          </a:path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 Fare eseguire transizioni a scendere per verificare il controllo, la direzione e le giuste azioni usate.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861401" y="2219850"/>
        <a:ext cx="5157452" cy="1573023"/>
      </dsp:txXfrm>
    </dsp:sp>
    <dsp:sp modelId="{EB69F9A4-6C97-4FEE-826D-8DB50A0E3574}">
      <dsp:nvSpPr>
        <dsp:cNvPr id="0" name=""/>
        <dsp:cNvSpPr/>
      </dsp:nvSpPr>
      <dsp:spPr>
        <a:xfrm>
          <a:off x="6861401" y="4437555"/>
          <a:ext cx="5157452" cy="1573023"/>
        </a:xfrm>
        <a:prstGeom prst="rect">
          <a:avLst/>
        </a:prstGeom>
        <a:gradFill rotWithShape="0">
          <a:gsLst>
            <a:gs pos="0">
              <a:schemeClr val="bg1"/>
            </a:gs>
            <a:gs pos="100000">
              <a:srgbClr val="92D050"/>
            </a:gs>
          </a:gsLst>
          <a:path path="circle">
            <a:fillToRect l="50000" t="50000" r="50000" b="50000"/>
          </a:path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 Saper sfruttare il terreno vario con piccoli dislivelli sarà importante per potenziare la muscolatura e migliorare l’equilibrio (lavoro di condizione).</a:t>
          </a:r>
        </a:p>
      </dsp:txBody>
      <dsp:txXfrm>
        <a:off x="6861401" y="4437555"/>
        <a:ext cx="5157452" cy="1573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5BED2-E1B9-4198-B970-3718EF0B49E7}" type="datetimeFigureOut">
              <a:rPr lang="it-IT" smtClean="0"/>
              <a:t>11/08/2020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68A57-3B10-4409-B8E1-D631AD677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51481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81519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7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5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729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30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883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460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600038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61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06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533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083734"/>
            <a:ext cx="9751060" cy="75861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888281" y="1083734"/>
            <a:ext cx="3120340" cy="7586135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171" y="1846682"/>
            <a:ext cx="7802880" cy="4629709"/>
          </a:xfrm>
        </p:spPr>
        <p:txBody>
          <a:bodyPr anchor="b">
            <a:normAutofit/>
          </a:bodyPr>
          <a:lstStyle>
            <a:lvl1pPr algn="l">
              <a:defRPr sz="7680" spc="-142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49" y="6642128"/>
            <a:ext cx="7802880" cy="1300480"/>
          </a:xfrm>
        </p:spPr>
        <p:txBody>
          <a:bodyPr anchor="t">
            <a:normAutofit/>
          </a:bodyPr>
          <a:lstStyle>
            <a:lvl1pPr marL="0" indent="0" algn="l">
              <a:buNone/>
              <a:defRPr sz="2844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844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54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21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6400" y="1408853"/>
            <a:ext cx="3007360" cy="704426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5773" y="1235456"/>
            <a:ext cx="7802880" cy="7282688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958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1305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42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773" y="1846682"/>
            <a:ext cx="7802880" cy="4629709"/>
          </a:xfrm>
        </p:spPr>
        <p:txBody>
          <a:bodyPr anchor="b">
            <a:normAutofit/>
          </a:bodyPr>
          <a:lstStyle>
            <a:lvl1pPr>
              <a:defRPr sz="7680" b="0" spc="-142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5280" y="6645453"/>
            <a:ext cx="7802880" cy="1300480"/>
          </a:xfrm>
        </p:spPr>
        <p:txBody>
          <a:bodyPr anchor="t">
            <a:normAutofit/>
          </a:bodyPr>
          <a:lstStyle>
            <a:lvl1pPr marL="0" indent="0">
              <a:buNone/>
              <a:defRPr sz="2844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24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5773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9328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74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5773" y="1455767"/>
            <a:ext cx="3706368" cy="11487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5773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39694" y="1455769"/>
            <a:ext cx="3706368" cy="115651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39694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68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74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51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5773" y="1235456"/>
            <a:ext cx="7802880" cy="7282688"/>
          </a:xfrm>
        </p:spPr>
        <p:txBody>
          <a:bodyPr/>
          <a:lstStyle>
            <a:lvl1pPr>
              <a:defRPr sz="2844"/>
            </a:lvl1pPr>
            <a:lvl2pPr>
              <a:defRPr sz="2560"/>
            </a:lvl2pPr>
            <a:lvl3pPr>
              <a:defRPr sz="2276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46752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83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8688" y="1091441"/>
            <a:ext cx="8656246" cy="758179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51078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732375" y="9040144"/>
            <a:ext cx="6305618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46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079399"/>
            <a:ext cx="3673163" cy="7581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780" y="1598348"/>
            <a:ext cx="3143982" cy="6543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2603588" y="1079399"/>
            <a:ext cx="409651" cy="758179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7219" y="1228954"/>
            <a:ext cx="7802880" cy="728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9963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7219" y="9040144"/>
            <a:ext cx="630561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079" y="9040144"/>
            <a:ext cx="16329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4" b="1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01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4267" kern="1200" spc="-8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60092" indent="-260092" algn="l" defTabSz="1300460" rtl="0" eaLnBrk="1" latinLnBrk="0" hangingPunct="1">
        <a:lnSpc>
          <a:spcPct val="90000"/>
        </a:lnSpc>
        <a:spcBef>
          <a:spcPts val="1707"/>
        </a:spcBef>
        <a:buClr>
          <a:schemeClr val="accent1"/>
        </a:buClr>
        <a:buFont typeface="Wingdings 2" pitchFamily="18" charset="2"/>
        <a:buChar char=""/>
        <a:defRPr sz="2702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7534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418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62557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1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27580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92603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8EBE05-DA0F-4629-84AA-3323DDD70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8000" r="15350" b="38450"/>
          <a:stretch/>
        </p:blipFill>
        <p:spPr>
          <a:xfrm>
            <a:off x="2626253" y="759701"/>
            <a:ext cx="7800867" cy="468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E2364B6-1FA9-4EA5-870B-0B71C21AC74A}"/>
              </a:ext>
            </a:extLst>
          </p:cNvPr>
          <p:cNvSpPr/>
          <p:nvPr/>
        </p:nvSpPr>
        <p:spPr>
          <a:xfrm>
            <a:off x="1063511" y="4770807"/>
            <a:ext cx="109263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707"/>
              </a:spcBef>
              <a:spcAft>
                <a:spcPts val="0"/>
              </a:spcAft>
              <a:buClr>
                <a:srgbClr val="40BAD2"/>
              </a:buClr>
              <a:buSzTx/>
              <a:buFontTx/>
              <a:buNone/>
              <a:tabLst/>
              <a:defRPr/>
            </a:pPr>
            <a:r>
              <a:rPr kumimoji="0" lang="it-IT" sz="9000" b="1" i="0" u="none" strike="noStrike" kern="1200" cap="none" spc="0" normalizeH="0" baseline="0" noProof="0" dirty="0">
                <a:ln w="0"/>
                <a:solidFill>
                  <a:srgbClr val="BFBFBF">
                    <a:lumMod val="50000"/>
                  </a:srgb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ISTRUTTORI DI BASE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68C09C-6EB9-4F79-8F65-E6BAEEA4A262}"/>
              </a:ext>
            </a:extLst>
          </p:cNvPr>
          <p:cNvSpPr txBox="1"/>
          <p:nvPr/>
        </p:nvSpPr>
        <p:spPr>
          <a:xfrm>
            <a:off x="10822880" y="209064"/>
            <a:ext cx="2207642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 </a:t>
            </a:r>
            <a:r>
              <a:rPr lang="it-IT" sz="3600" b="0" kern="1200">
                <a:highlight>
                  <a:srgbClr val="C0C0C0"/>
                </a:highlight>
                <a:ea typeface="+mn-ea"/>
                <a:cs typeface="+mn-cs"/>
              </a:rPr>
              <a:t>18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6445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443829" y="1267889"/>
            <a:ext cx="12526267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ESEMPI DI OSTACOLI DI 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.1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3952741" y="2338894"/>
            <a:ext cx="8743228" cy="2062103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PICCOLI SALTI</a:t>
            </a:r>
          </a:p>
          <a:p>
            <a:pPr lvl="0" algn="l" defTabSz="457200" hangingPunct="1">
              <a:buSzPct val="145000"/>
            </a:pPr>
            <a:endParaRPr lang="it-IT" sz="3200" b="0" kern="1200" dirty="0">
              <a:solidFill>
                <a:schemeClr val="tx2"/>
              </a:solidFill>
              <a:latin typeface="Corbel" panose="020B0503020204020204"/>
            </a:endParaRPr>
          </a:p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Salti facili che si possono affrontare anche al trotto                    (primi salti fissi)</a:t>
            </a:r>
          </a:p>
        </p:txBody>
      </p:sp>
      <p:pic>
        <p:nvPicPr>
          <p:cNvPr id="16" name="Picture 2" descr="E:\IMG-20180220-WA0007.jpg">
            <a:extLst>
              <a:ext uri="{FF2B5EF4-FFF2-40B4-BE49-F238E27FC236}">
                <a16:creationId xmlns:a16="http://schemas.microsoft.com/office/drawing/2014/main" id="{5E61A5B3-AD78-4C0A-90E0-17D24F216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78" y="4438539"/>
            <a:ext cx="6093191" cy="34274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magine correlata">
            <a:extLst>
              <a:ext uri="{FF2B5EF4-FFF2-40B4-BE49-F238E27FC236}">
                <a16:creationId xmlns:a16="http://schemas.microsoft.com/office/drawing/2014/main" id="{EFA6B6E1-A367-4EF9-9E61-558EF966B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30785"/>
          <a:stretch/>
        </p:blipFill>
        <p:spPr bwMode="auto">
          <a:xfrm>
            <a:off x="1713407" y="5135878"/>
            <a:ext cx="4052672" cy="238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8D48407A-FD90-417D-A22A-1D3CC31F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0" y="2638689"/>
            <a:ext cx="3397081" cy="2270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9593712-71AE-4378-B21F-2CBD01C9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33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443829" y="1267889"/>
            <a:ext cx="12526267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ESEMPI DI OSTACOLI DI 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443829" y="2484945"/>
            <a:ext cx="5400600" cy="4524315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PICCOLO TRONCO                        in pendenza</a:t>
            </a:r>
          </a:p>
          <a:p>
            <a:pPr lvl="0" algn="l" defTabSz="457200" hangingPunct="1">
              <a:buSzPct val="145000"/>
            </a:pPr>
            <a:endParaRPr lang="it-IT" sz="3200" b="0" kern="1200" dirty="0">
              <a:solidFill>
                <a:schemeClr val="tx2"/>
              </a:solidFill>
              <a:latin typeface="Corbel" panose="020B0503020204020204"/>
            </a:endParaRPr>
          </a:p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Ostacolo facile come altezza ma così posizionato a scendere può causare problemi di equilibrio. Anche i salti più facili se posizionati in dislivello cambiano di difficoltà.</a:t>
            </a:r>
          </a:p>
        </p:txBody>
      </p:sp>
      <p:pic>
        <p:nvPicPr>
          <p:cNvPr id="13" name="Picture 2" descr="E:\IMG-20180220-WA0016.jpg">
            <a:extLst>
              <a:ext uri="{FF2B5EF4-FFF2-40B4-BE49-F238E27FC236}">
                <a16:creationId xmlns:a16="http://schemas.microsoft.com/office/drawing/2014/main" id="{1DE40D00-4634-4215-9C32-35E8E4ED0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68" y="2940646"/>
            <a:ext cx="6522237" cy="3668758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CEBA868-7A93-4ABF-BA69-DD5E126FC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46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443829" y="1267889"/>
            <a:ext cx="12526267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ESEMPI DI OSTACOLI DI 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.3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6934448" y="2235806"/>
            <a:ext cx="5400600" cy="2554545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PICCOLO TETTUCCIO</a:t>
            </a:r>
          </a:p>
          <a:p>
            <a:pPr lvl="0" algn="l" defTabSz="457200" hangingPunct="1">
              <a:buSzPct val="145000"/>
            </a:pPr>
            <a:endParaRPr lang="it-IT" sz="3200" b="0" kern="1200" dirty="0">
              <a:solidFill>
                <a:schemeClr val="tx2"/>
              </a:solidFill>
              <a:latin typeface="Corbel" panose="020B0503020204020204"/>
            </a:endParaRPr>
          </a:p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Salto facile, uno dei primi salti fissi, si può affrontare anche al trotto</a:t>
            </a:r>
          </a:p>
        </p:txBody>
      </p:sp>
      <p:pic>
        <p:nvPicPr>
          <p:cNvPr id="14" name="Picture 2" descr="E:\IMG-20180220-WA0009.jpg">
            <a:extLst>
              <a:ext uri="{FF2B5EF4-FFF2-40B4-BE49-F238E27FC236}">
                <a16:creationId xmlns:a16="http://schemas.microsoft.com/office/drawing/2014/main" id="{C5E520D9-649C-45E5-9300-9125C761C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5" y="3118148"/>
            <a:ext cx="6449817" cy="3952149"/>
          </a:xfrm>
          <a:prstGeom prst="rect">
            <a:avLst/>
          </a:prstGeom>
          <a:ln w="127000" cap="sq">
            <a:solidFill>
              <a:srgbClr val="FF99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isultati immagini per immagini di tipologie di ostacoli del concorso ippico">
            <a:extLst>
              <a:ext uri="{FF2B5EF4-FFF2-40B4-BE49-F238E27FC236}">
                <a16:creationId xmlns:a16="http://schemas.microsoft.com/office/drawing/2014/main" id="{497E85CB-DCB7-44F7-A85F-C90F752F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30" y="5253979"/>
            <a:ext cx="4069635" cy="2278996"/>
          </a:xfrm>
          <a:prstGeom prst="rect">
            <a:avLst/>
          </a:prstGeom>
          <a:ln w="127000" cap="sq">
            <a:solidFill>
              <a:srgbClr val="B961D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3F54D58-B5A2-4966-9335-7F35D5D94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20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443829" y="1267889"/>
            <a:ext cx="12526267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ESEMPI DI OSTACOLI DI 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.4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443829" y="3509802"/>
            <a:ext cx="5400600" cy="1569660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Questi ostacoli, con piccola siepe in alto, sono considerati sfrondabili.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1FFADE0-7666-4CC7-BBC5-DF70B47D175E}"/>
              </a:ext>
            </a:extLst>
          </p:cNvPr>
          <p:cNvSpPr txBox="1"/>
          <p:nvPr/>
        </p:nvSpPr>
        <p:spPr>
          <a:xfrm>
            <a:off x="1897191" y="2614924"/>
            <a:ext cx="5400600" cy="584775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43000">
                <a:schemeClr val="accent4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ROTOLO CON SIEPE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2619A2B-7245-4E48-85F3-EB0D3D6AAE92}"/>
              </a:ext>
            </a:extLst>
          </p:cNvPr>
          <p:cNvSpPr txBox="1"/>
          <p:nvPr/>
        </p:nvSpPr>
        <p:spPr>
          <a:xfrm>
            <a:off x="7133314" y="6274540"/>
            <a:ext cx="5400600" cy="584775"/>
          </a:xfrm>
          <a:prstGeom prst="rect">
            <a:avLst/>
          </a:prstGeom>
          <a:gradFill flip="none" rotWithShape="1">
            <a:gsLst>
              <a:gs pos="100000">
                <a:srgbClr val="00B0F0"/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rgbClr val="00B0F0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BERGERIE CON SIEPE</a:t>
            </a:r>
          </a:p>
        </p:txBody>
      </p:sp>
      <p:pic>
        <p:nvPicPr>
          <p:cNvPr id="18" name="Picture 2" descr="E:\IMG-20180220-WA0011.jpg">
            <a:extLst>
              <a:ext uri="{FF2B5EF4-FFF2-40B4-BE49-F238E27FC236}">
                <a16:creationId xmlns:a16="http://schemas.microsoft.com/office/drawing/2014/main" id="{9F415CF5-A363-4811-ACDA-A10BC961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91" y="2293295"/>
            <a:ext cx="5263180" cy="2960539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FD4217E-AE69-488A-9BE7-6C7F7001F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17" y="5333511"/>
            <a:ext cx="3694797" cy="2599399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22EF3C3-2E0E-4A30-A236-6BAFAD99D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22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443829" y="1267889"/>
            <a:ext cx="12526267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ESEMPI DI OSTACOLI DI 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.5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1105430" y="2322341"/>
            <a:ext cx="10793939" cy="1569660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BERGERIE (vista da due lati)</a:t>
            </a:r>
          </a:p>
          <a:p>
            <a:pPr lvl="0" algn="l" defTabSz="457200" hangingPunct="1">
              <a:buSzPct val="145000"/>
            </a:pPr>
            <a:endParaRPr lang="it-IT" sz="3200" b="0" kern="1200" dirty="0">
              <a:solidFill>
                <a:schemeClr val="tx2"/>
              </a:solidFill>
              <a:latin typeface="Corbel" panose="020B0503020204020204"/>
            </a:endParaRPr>
          </a:p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Questo ostacolo posizionato in dislivello è considerato difficile</a:t>
            </a:r>
          </a:p>
        </p:txBody>
      </p:sp>
      <p:pic>
        <p:nvPicPr>
          <p:cNvPr id="14" name="Picture 2" descr="E:\IMG-20180220-WA0012.jpg">
            <a:extLst>
              <a:ext uri="{FF2B5EF4-FFF2-40B4-BE49-F238E27FC236}">
                <a16:creationId xmlns:a16="http://schemas.microsoft.com/office/drawing/2014/main" id="{2CEAD045-6E99-4CF4-B2B6-FFFD4A712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029">
            <a:off x="543696" y="4193575"/>
            <a:ext cx="5724485" cy="32200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2" descr="E:\IMG-20180220-WA0015.jpg">
            <a:extLst>
              <a:ext uri="{FF2B5EF4-FFF2-40B4-BE49-F238E27FC236}">
                <a16:creationId xmlns:a16="http://schemas.microsoft.com/office/drawing/2014/main" id="{E9951ABA-8E06-4A6A-8A60-0FDDDADBA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029">
            <a:off x="6687170" y="4250300"/>
            <a:ext cx="5689842" cy="32005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7BA379F-4004-46F7-B682-685EBB8BE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65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443829" y="1267889"/>
            <a:ext cx="12526267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ESEMPI DI OSTACOLI DI 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.6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8446616" y="2341774"/>
            <a:ext cx="3986235" cy="4031873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BANCHINE E TALUS </a:t>
            </a:r>
          </a:p>
          <a:p>
            <a:pPr lvl="0" algn="l" defTabSz="457200" hangingPunct="1">
              <a:buSzPct val="145000"/>
            </a:pPr>
            <a:endParaRPr lang="it-IT" sz="3200" b="0" kern="1200" dirty="0">
              <a:solidFill>
                <a:schemeClr val="tx2"/>
              </a:solidFill>
              <a:latin typeface="Corbel" panose="020B0503020204020204"/>
            </a:endParaRPr>
          </a:p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Questa tipologia di ostacoli è molto particolare in quanto il cavallo effettuerà solo metà della parabola; o a salire o a scendere </a:t>
            </a:r>
          </a:p>
        </p:txBody>
      </p:sp>
      <p:pic>
        <p:nvPicPr>
          <p:cNvPr id="13" name="Picture 2" descr="E:\IMG-20180220-WA0017.jpg">
            <a:extLst>
              <a:ext uri="{FF2B5EF4-FFF2-40B4-BE49-F238E27FC236}">
                <a16:creationId xmlns:a16="http://schemas.microsoft.com/office/drawing/2014/main" id="{B9E1B40F-A8E5-4959-BE02-ACBE1666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9" y="2383205"/>
            <a:ext cx="3342250" cy="1880016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IMG-20180220-WA0018.jpg">
            <a:extLst>
              <a:ext uri="{FF2B5EF4-FFF2-40B4-BE49-F238E27FC236}">
                <a16:creationId xmlns:a16="http://schemas.microsoft.com/office/drawing/2014/main" id="{EBAAD576-8373-4A8F-B8AB-15C462541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87" y="2383205"/>
            <a:ext cx="3301904" cy="1857321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0F05DDFB-4870-4204-96AD-4C0946BFC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8"/>
          <a:stretch/>
        </p:blipFill>
        <p:spPr bwMode="auto">
          <a:xfrm>
            <a:off x="136952" y="4835895"/>
            <a:ext cx="3986235" cy="2461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6AC27AC-CF3F-4A51-A0D0-BFF780E08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4"/>
          <a:stretch/>
        </p:blipFill>
        <p:spPr bwMode="auto">
          <a:xfrm>
            <a:off x="4558185" y="4835895"/>
            <a:ext cx="3467509" cy="2433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17E8362-2CE5-48F5-A0DD-671168740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80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443829" y="1267889"/>
            <a:ext cx="12526267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ESEMPI DI OSTACOLI DI 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443829" y="2784916"/>
            <a:ext cx="3391842" cy="4031873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IL FOSSO</a:t>
            </a:r>
          </a:p>
          <a:p>
            <a:pPr lvl="0" algn="l" defTabSz="457200" hangingPunct="1">
              <a:buSzPct val="145000"/>
            </a:pPr>
            <a:endParaRPr lang="it-IT" sz="3200" b="0" kern="1200" dirty="0">
              <a:solidFill>
                <a:schemeClr val="tx2"/>
              </a:solidFill>
              <a:latin typeface="Corbel" panose="020B0503020204020204"/>
            </a:endParaRPr>
          </a:p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Il fosso fa parte di quella tipologia di ostacoli che, per quanto piccoli, possono creare difficoltà.</a:t>
            </a:r>
          </a:p>
        </p:txBody>
      </p:sp>
      <p:pic>
        <p:nvPicPr>
          <p:cNvPr id="14" name="Picture 2" descr="E:\IMG-20180220-WA0008.jpg">
            <a:extLst>
              <a:ext uri="{FF2B5EF4-FFF2-40B4-BE49-F238E27FC236}">
                <a16:creationId xmlns:a16="http://schemas.microsoft.com/office/drawing/2014/main" id="{11679E28-879D-417E-B8A3-A5425F78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20" y="4199669"/>
            <a:ext cx="6714897" cy="3777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EF97323-C281-4094-8C59-3BDACBA5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47" y="2137713"/>
            <a:ext cx="4900144" cy="3245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56E4B98-51CE-4980-BA04-7B8AB1CED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91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443829" y="1267889"/>
            <a:ext cx="12526267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ESEMPI DI OSTACOLI DI 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.8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7361546" y="2495423"/>
            <a:ext cx="5194475" cy="4031873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PICCOLE COMBINAZIONI</a:t>
            </a:r>
          </a:p>
          <a:p>
            <a:pPr lvl="0" algn="l" defTabSz="457200" hangingPunct="1">
              <a:buSzPct val="145000"/>
            </a:pPr>
            <a:endParaRPr lang="it-IT" sz="3200" b="0" kern="1200" dirty="0">
              <a:solidFill>
                <a:schemeClr val="tx2"/>
              </a:solidFill>
              <a:latin typeface="Corbel" panose="020B0503020204020204"/>
            </a:endParaRPr>
          </a:p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Questi salti devono essere ancora più attentamente valutati; a seconda dell’esperienza del proprio allievo e del cavallo che monta.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D04BFA2-BDE7-4D3B-B2DB-0E5D992CF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r="23403" b="23889"/>
          <a:stretch/>
        </p:blipFill>
        <p:spPr bwMode="auto">
          <a:xfrm>
            <a:off x="436487" y="2892640"/>
            <a:ext cx="6407177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0606117-E845-4A68-B9CF-A13A99F07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84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443829" y="1267889"/>
            <a:ext cx="12526267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ESEMPI DI OSTACOLI DI 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.9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374286" y="2638689"/>
            <a:ext cx="5194475" cy="4031873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5400000" sx="105000" sy="105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VARIE TIPOLOGIE DI SALTI DIRETTI IN ACQUA</a:t>
            </a:r>
          </a:p>
          <a:p>
            <a:pPr lvl="0" algn="l" defTabSz="457200" hangingPunct="1">
              <a:buSzPct val="145000"/>
            </a:pPr>
            <a:endParaRPr lang="it-IT" sz="3200" b="0" kern="1200" dirty="0">
              <a:solidFill>
                <a:schemeClr val="tx2"/>
              </a:solidFill>
              <a:latin typeface="Corbel" panose="020B0503020204020204"/>
            </a:endParaRPr>
          </a:p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Questa tipologia di ostacoli rientra, forse più di altri, </a:t>
            </a:r>
            <a:r>
              <a:rPr lang="it-IT" sz="3200" b="0" kern="1200">
                <a:solidFill>
                  <a:schemeClr val="tx2"/>
                </a:solidFill>
                <a:latin typeface="Corbel" panose="020B0503020204020204"/>
              </a:rPr>
              <a:t>nella categoria di </a:t>
            </a: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ostacoli difficili nei </a:t>
            </a:r>
            <a:r>
              <a:rPr lang="it-IT" sz="3200" b="0" kern="1200">
                <a:solidFill>
                  <a:schemeClr val="tx2"/>
                </a:solidFill>
                <a:latin typeface="Corbel" panose="020B0503020204020204"/>
              </a:rPr>
              <a:t>quali ‘‘</a:t>
            </a: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non si può improvvisare’’</a:t>
            </a:r>
          </a:p>
        </p:txBody>
      </p:sp>
      <p:pic>
        <p:nvPicPr>
          <p:cNvPr id="14" name="Picture 2" descr="E:\IMG-20180220-WA0014.jpg">
            <a:extLst>
              <a:ext uri="{FF2B5EF4-FFF2-40B4-BE49-F238E27FC236}">
                <a16:creationId xmlns:a16="http://schemas.microsoft.com/office/drawing/2014/main" id="{281DD044-A593-4F71-B48D-9844852FB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75" y="2322341"/>
            <a:ext cx="6046998" cy="2729783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1A08A63-D29F-443D-A909-17E13511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62" y="4623481"/>
            <a:ext cx="5043720" cy="3199610"/>
          </a:xfrm>
          <a:prstGeom prst="rect">
            <a:avLst/>
          </a:prstGeom>
          <a:ln w="127000" cap="sq">
            <a:solidFill>
              <a:schemeClr val="accent4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812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249485" y="1305788"/>
            <a:ext cx="12755315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ESEMPI DI OSTACOLI DI 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.10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955603" y="2171106"/>
            <a:ext cx="11093594" cy="2062103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3500000" sx="102000" sy="102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VARIE TIPOLOGIE DI SALTI DIRETTI IN ACQUA</a:t>
            </a:r>
          </a:p>
          <a:p>
            <a:pPr lvl="0" algn="l" defTabSz="457200" hangingPunct="1">
              <a:buSzPct val="145000"/>
            </a:pPr>
            <a:endParaRPr lang="it-IT" sz="3200" b="0" kern="1200" dirty="0">
              <a:solidFill>
                <a:schemeClr val="tx2"/>
              </a:solidFill>
              <a:latin typeface="Corbel" panose="020B0503020204020204"/>
            </a:endParaRPr>
          </a:p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Aumentando l’entità degli ostacoli aumenterà anche la difficoltà nell’affrontarli</a:t>
            </a:r>
          </a:p>
        </p:txBody>
      </p:sp>
      <p:pic>
        <p:nvPicPr>
          <p:cNvPr id="13" name="Picture 2" descr="Immagine correlata">
            <a:extLst>
              <a:ext uri="{FF2B5EF4-FFF2-40B4-BE49-F238E27FC236}">
                <a16:creationId xmlns:a16="http://schemas.microsoft.com/office/drawing/2014/main" id="{A04BB6EC-42B9-41CD-A554-6B2C13D73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6"/>
          <a:stretch/>
        </p:blipFill>
        <p:spPr bwMode="auto">
          <a:xfrm>
            <a:off x="3759221" y="3918832"/>
            <a:ext cx="7344816" cy="3769063"/>
          </a:xfrm>
          <a:prstGeom prst="rect">
            <a:avLst/>
          </a:prstGeom>
          <a:ln w="127000" cap="rnd">
            <a:solidFill>
              <a:schemeClr val="tx2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27B6A36-797F-4681-B628-935AF1D59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65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A2497-27C4-4B7C-B13A-C3125A9D5866}"/>
              </a:ext>
            </a:extLst>
          </p:cNvPr>
          <p:cNvSpPr txBox="1"/>
          <p:nvPr/>
        </p:nvSpPr>
        <p:spPr>
          <a:xfrm>
            <a:off x="619869" y="1388635"/>
            <a:ext cx="8567650" cy="40318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Questa presentazione/testo fa parte del materiale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didattico realizzato dalla FISE la quale possiede 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diritti patrimoniali dell’opera. Pertanto tutte le informazioni, i dati, i contenuti editoriali, le immagini, i grafici, i disegni e, in generale, il materiale ivi contenuto e pubblicato (di seguito ‘i Contenuti’) sono protetti dalle leggi in materia di proprietà intellettuale.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FE78F6-02F2-4B3F-8331-1539D2A2C1AD}"/>
              </a:ext>
            </a:extLst>
          </p:cNvPr>
          <p:cNvSpPr txBox="1"/>
          <p:nvPr/>
        </p:nvSpPr>
        <p:spPr>
          <a:xfrm>
            <a:off x="889373" y="5686614"/>
            <a:ext cx="1154912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L’Utente si obbliga a non copiare, modificare, creare lavori derivati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da  o, comunque, disporre in qualsiasi altro modo dei Contenuti.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681CB2A-17B9-495B-97F9-24D936B66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249485" y="1305788"/>
            <a:ext cx="12755315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ESEMPI DI OSTACOLI DI 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.11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485775" y="2433607"/>
            <a:ext cx="4867119" cy="1077218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3500000" sx="102000" sy="102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VARIE TIPOLOGIE DI SALTI A USCIRE DALL’ACQUA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001716C-5C10-4646-BB5D-F001CAF36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25637" r="32136" b="12919"/>
          <a:stretch/>
        </p:blipFill>
        <p:spPr bwMode="auto">
          <a:xfrm>
            <a:off x="249485" y="3889591"/>
            <a:ext cx="5521738" cy="351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D1316D4-5BD5-4EC4-B155-E6B09CFA2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r="20140"/>
          <a:stretch/>
        </p:blipFill>
        <p:spPr bwMode="auto">
          <a:xfrm>
            <a:off x="10082788" y="2341213"/>
            <a:ext cx="2293089" cy="2212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623C852-4E76-412D-A571-9133AD4CD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58" y="2483947"/>
            <a:ext cx="3003148" cy="2007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 descr="Immagine correlata">
            <a:extLst>
              <a:ext uri="{FF2B5EF4-FFF2-40B4-BE49-F238E27FC236}">
                <a16:creationId xmlns:a16="http://schemas.microsoft.com/office/drawing/2014/main" id="{47852B9C-49BC-46F9-BA55-4AC59902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439" y="4767273"/>
            <a:ext cx="5049553" cy="3384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DB39BE8-A5E6-44EC-9A9A-33991E874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60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567630" y="1342352"/>
            <a:ext cx="1186953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INTRODUZIONE </a:t>
            </a: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AL LAVORO IN ACQUA</a:t>
            </a:r>
            <a:endParaRPr kumimoji="0" lang="it-IT" sz="44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8004720" y="3818484"/>
            <a:ext cx="4432449" cy="4031873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Per insegnare al cavallo inesperto e al giovane allievo ad entrare in acqua è bene adottare il                 ‘‘Metodo a </a:t>
            </a:r>
            <a:r>
              <a:rPr lang="it-IT" sz="3200" b="0" kern="1200" dirty="0" err="1">
                <a:solidFill>
                  <a:schemeClr val="tx2"/>
                </a:solidFill>
                <a:latin typeface="Corbel" panose="020B0503020204020204"/>
              </a:rPr>
              <a:t>Traino’</a:t>
            </a: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’,                     facendo accodare l’allievo/cavallo neofita ad un altro già esperto. 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CCFFDEB-A86F-4D0A-B28A-5FBA8168A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2413357"/>
            <a:ext cx="6503435" cy="4413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95EF665-E43D-4156-8026-5734A5C68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74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1096"/>
            <a:ext cx="13004801" cy="237626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ottotitolo 2"/>
          <p:cNvSpPr txBox="1">
            <a:spLocks/>
          </p:cNvSpPr>
          <p:nvPr/>
        </p:nvSpPr>
        <p:spPr>
          <a:xfrm>
            <a:off x="8618603" y="6088268"/>
            <a:ext cx="5184575" cy="57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16" tIns="65016" rIns="65016" bIns="65016" anchor="t">
            <a:noAutofit/>
          </a:bodyPr>
          <a:lstStyle>
            <a:lvl1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6672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182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563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091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130034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1102525" y="876951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 w="18000">
                  <a:solidFill>
                    <a:srgbClr val="00A2FF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6D3C8C52-F464-491A-9ABA-9EEAD8D563B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29038" y="1799226"/>
            <a:ext cx="11054082" cy="1124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72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GRAZIE PER L’ATTENZIONE</a:t>
            </a:r>
            <a:endParaRPr sz="72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33215D-4357-4E63-833B-C0D67651AC11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0A31F5-22FD-4EC3-8AC7-2473E13A355E}"/>
              </a:ext>
            </a:extLst>
          </p:cNvPr>
          <p:cNvSpPr txBox="1"/>
          <p:nvPr/>
        </p:nvSpPr>
        <p:spPr>
          <a:xfrm>
            <a:off x="6314008" y="3374960"/>
            <a:ext cx="3277051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PROGETTAZIONE: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COLLABORAZIONE: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CONSULENZA TECNICA: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SUPERVISIONE: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REALIZZAZIONE GRAFICA: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SPEAKER: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F5526A-DF49-46C8-A236-FCACCD29F356}"/>
              </a:ext>
            </a:extLst>
          </p:cNvPr>
          <p:cNvSpPr txBox="1"/>
          <p:nvPr/>
        </p:nvSpPr>
        <p:spPr>
          <a:xfrm>
            <a:off x="9958784" y="3374960"/>
            <a:ext cx="2818657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ALBERTO PROTTI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MARCO GAZZARRINI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GILBERTO SEBASTIANI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COMMISSIONE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FORMAZIONE FISE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KARIN QUARTA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SERENA ROMANO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ROSSELLA ROMANO</a:t>
            </a:r>
          </a:p>
        </p:txBody>
      </p:sp>
      <p:pic>
        <p:nvPicPr>
          <p:cNvPr id="9" name="Immagine 8" descr="Immagine che contiene giocattolo, idrante, disegnando&#10;&#10;Descrizione generata automaticamente">
            <a:extLst>
              <a:ext uri="{FF2B5EF4-FFF2-40B4-BE49-F238E27FC236}">
                <a16:creationId xmlns:a16="http://schemas.microsoft.com/office/drawing/2014/main" id="{E31808F3-C215-4912-B9F2-3580B5FD8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6973" r="15073" b="16095"/>
          <a:stretch/>
        </p:blipFill>
        <p:spPr>
          <a:xfrm>
            <a:off x="-1442990" y="-307776"/>
            <a:ext cx="9063872" cy="82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232263"/>
            <a:ext cx="13127135" cy="26850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olo 1"/>
          <p:cNvSpPr txBox="1">
            <a:spLocks noGrp="1"/>
          </p:cNvSpPr>
          <p:nvPr>
            <p:ph type="ctrTitle"/>
          </p:nvPr>
        </p:nvSpPr>
        <p:spPr>
          <a:xfrm>
            <a:off x="669755" y="1636440"/>
            <a:ext cx="11054081" cy="174099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274338">
              <a:defRPr sz="6000"/>
            </a:pPr>
            <a:r>
              <a:rPr lang="it-IT" sz="7200" dirty="0">
                <a:solidFill>
                  <a:srgbClr val="0070C0"/>
                </a:solidFill>
                <a:latin typeface="Gill Sans MT" panose="020B0502020104020203" pitchFamily="34" charset="0"/>
              </a:rPr>
              <a:t>CONDUZIONE</a:t>
            </a:r>
            <a:endParaRPr sz="7200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29" name="Sottotitolo 2"/>
          <p:cNvSpPr txBox="1">
            <a:spLocks noGrp="1"/>
          </p:cNvSpPr>
          <p:nvPr>
            <p:ph type="subTitle" idx="1"/>
          </p:nvPr>
        </p:nvSpPr>
        <p:spPr>
          <a:xfrm>
            <a:off x="1929038" y="3936974"/>
            <a:ext cx="11054081" cy="2163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8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INTRODUZIONE AL LAVORO IN CAMPAGNA</a:t>
            </a:r>
            <a:endParaRPr sz="80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120633" y="8621216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567195-3066-48F7-A6FD-8D31ADB70FBE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4667878-DC5C-425A-B821-151CEE405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8" grpId="0" animBg="1"/>
      <p:bldP spid="12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458041" cy="14465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LAVORO IN SPAZI APERTI ALLE TRE ANDATURE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.1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636510" y="2772040"/>
            <a:ext cx="11731779" cy="2092881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2600" b="0" kern="1200" dirty="0">
                <a:solidFill>
                  <a:schemeClr val="tx2"/>
                </a:solidFill>
                <a:latin typeface="Corbel" panose="020B0503020204020204"/>
              </a:rPr>
              <a:t>Il portare i propri allievi in spazi aperti ha innumerevoli vantaggi, sia per loro stessi che per i loro cavalli.</a:t>
            </a:r>
          </a:p>
          <a:p>
            <a:pPr lvl="0" algn="l" defTabSz="457200" hangingPunct="1">
              <a:buSzPct val="145000"/>
            </a:pPr>
            <a:r>
              <a:rPr lang="it-IT" sz="2600" b="0" kern="1200" dirty="0">
                <a:solidFill>
                  <a:schemeClr val="tx2"/>
                </a:solidFill>
                <a:latin typeface="Corbel" panose="020B0503020204020204"/>
              </a:rPr>
              <a:t>L’ambientazione, la confidenza sono essenziali per imparare a montare in sicurezza; chiaro è che i cavalli in un posto diverso dal solito campo recintato, trasmettono le loro emozioni.</a:t>
            </a:r>
          </a:p>
        </p:txBody>
      </p:sp>
      <p:pic>
        <p:nvPicPr>
          <p:cNvPr id="13" name="Picture 2" descr="Immagine correlata">
            <a:extLst>
              <a:ext uri="{FF2B5EF4-FFF2-40B4-BE49-F238E27FC236}">
                <a16:creationId xmlns:a16="http://schemas.microsoft.com/office/drawing/2014/main" id="{FC730994-429F-4ACD-95C1-C3912EA49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5" b="8814"/>
          <a:stretch/>
        </p:blipFill>
        <p:spPr bwMode="auto">
          <a:xfrm>
            <a:off x="844774" y="4964774"/>
            <a:ext cx="11377264" cy="272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155E891-632F-4E12-B3A5-7D3365C8B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40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9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458041" cy="14465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LAVORO IN SPAZI APERTI ALLE TRE ANDATURE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.2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596121" y="6082767"/>
            <a:ext cx="11731779" cy="1292662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2600" b="0" kern="1200" dirty="0">
                <a:solidFill>
                  <a:schemeClr val="tx2"/>
                </a:solidFill>
                <a:latin typeface="Corbel" panose="020B0503020204020204"/>
              </a:rPr>
              <a:t>Dopo aver fatto il lavoro quotidiano e avendo scaricato l’adrenalina in eccesso, portare i propri allievi a fare una passeggiata è un buon modo per iniziare l’ambientazione.</a:t>
            </a:r>
          </a:p>
        </p:txBody>
      </p:sp>
      <p:pic>
        <p:nvPicPr>
          <p:cNvPr id="14" name="Picture 2" descr="Immagine correlata">
            <a:extLst>
              <a:ext uri="{FF2B5EF4-FFF2-40B4-BE49-F238E27FC236}">
                <a16:creationId xmlns:a16="http://schemas.microsoft.com/office/drawing/2014/main" id="{0C6E08BF-6BFD-499F-9AA7-5ED34B1B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65" y="2737589"/>
            <a:ext cx="7610861" cy="3099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6FC84D3-E3CB-414B-9A4F-157A8448E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14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458041" cy="14465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LAVORO IN SPAZI APERTI ALLE TRE ANDATURE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.3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518269" y="2880349"/>
            <a:ext cx="4100959" cy="4493538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2600" b="0" kern="1200" dirty="0">
                <a:solidFill>
                  <a:schemeClr val="tx2"/>
                </a:solidFill>
                <a:latin typeface="Corbel" panose="020B0503020204020204"/>
              </a:rPr>
              <a:t>Il lavorare su terreno vario e in un leggero dislivello porta gli allievi ad aumentare il proprio equilibrio in sella e di conseguenza la fiducia in se stessi.</a:t>
            </a:r>
          </a:p>
          <a:p>
            <a:pPr lvl="0" algn="l" defTabSz="457200" hangingPunct="1">
              <a:buSzPct val="145000"/>
            </a:pPr>
            <a:r>
              <a:rPr lang="it-IT" sz="2600" b="0" kern="1200" dirty="0">
                <a:solidFill>
                  <a:schemeClr val="tx2"/>
                </a:solidFill>
                <a:latin typeface="Corbel" panose="020B0503020204020204"/>
              </a:rPr>
              <a:t>Buona cosa è iniziare a lavorare in un grande circolo per poi allargarlo fino a prendere spazi sempre più ampi. </a:t>
            </a:r>
          </a:p>
        </p:txBody>
      </p:sp>
      <p:pic>
        <p:nvPicPr>
          <p:cNvPr id="13" name="Picture 2" descr="Risultati immagini per immagini di talus nel cross country">
            <a:extLst>
              <a:ext uri="{FF2B5EF4-FFF2-40B4-BE49-F238E27FC236}">
                <a16:creationId xmlns:a16="http://schemas.microsoft.com/office/drawing/2014/main" id="{357E0718-01A6-4F82-A83E-D6B30F5DD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 b="20688"/>
          <a:stretch/>
        </p:blipFill>
        <p:spPr bwMode="auto">
          <a:xfrm>
            <a:off x="4918224" y="3220329"/>
            <a:ext cx="7812480" cy="378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EC88ADF-D909-4921-8CDD-5F331AD13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4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458041" cy="14465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LAVORO IN SPAZI APERTI ALLE TRE ANDATURE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.4 </a:t>
            </a: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D55FD056-0C78-48EF-97BF-4C7866534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676630"/>
              </p:ext>
            </p:extLst>
          </p:nvPr>
        </p:nvGraphicFramePr>
        <p:xfrm>
          <a:off x="325521" y="2265918"/>
          <a:ext cx="12353758" cy="6012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F5F8C5F-DD50-4747-A415-D22976095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385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458041" cy="14465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LAVORO SU OSTACOLI MOBILI IN CAMPAGNA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.1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8950672" y="3574847"/>
            <a:ext cx="3446816" cy="4093428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2600" b="0" kern="1200" dirty="0">
                <a:solidFill>
                  <a:schemeClr val="tx2"/>
                </a:solidFill>
                <a:latin typeface="Corbel" panose="020B0503020204020204"/>
              </a:rPr>
              <a:t>Dopo aver familiarizzato con il nuovo ambiente si può incominciare a far affrontare i primi salti in campagna. Un dei metodi migliori sarà utilizzare ostacoli mobili perché già noti al binomio.</a:t>
            </a:r>
          </a:p>
        </p:txBody>
      </p:sp>
      <p:pic>
        <p:nvPicPr>
          <p:cNvPr id="16" name="Picture 2" descr="http://www.articolov.it/wordpress/wp-content/uploads/2015/04/11174869_884789254915753_5492611229288398088_n.jpg">
            <a:extLst>
              <a:ext uri="{FF2B5EF4-FFF2-40B4-BE49-F238E27FC236}">
                <a16:creationId xmlns:a16="http://schemas.microsoft.com/office/drawing/2014/main" id="{9F23BE9B-E85F-4523-9281-622FA1F80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3" r="8585" b="28195"/>
          <a:stretch/>
        </p:blipFill>
        <p:spPr bwMode="auto">
          <a:xfrm>
            <a:off x="306699" y="3108867"/>
            <a:ext cx="8358999" cy="3371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B85B0CC-83B7-4FC6-BC57-64D2FBBBB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1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LAVORO IN CAMPAGNA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458041" cy="14465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LAVORO SU OSTACOLI MOBILI IN CAMPAGNA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1101800" y="3282247"/>
            <a:ext cx="4255939" cy="2554545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6000"/>
                </a:schemeClr>
              </a:gs>
              <a:gs pos="43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chemeClr val="tx2"/>
                </a:solidFill>
                <a:latin typeface="Corbel" panose="020B0503020204020204"/>
              </a:rPr>
              <a:t>Barriere, pilieri associati a piccoli tronchi o posizionati vicino ad                                     una pozzanghera possono aiutare.</a:t>
            </a:r>
          </a:p>
        </p:txBody>
      </p:sp>
      <p:pic>
        <p:nvPicPr>
          <p:cNvPr id="13" name="Picture 2" descr="Immagine correlata">
            <a:extLst>
              <a:ext uri="{FF2B5EF4-FFF2-40B4-BE49-F238E27FC236}">
                <a16:creationId xmlns:a16="http://schemas.microsoft.com/office/drawing/2014/main" id="{EA5D9277-D5A0-4BE0-A2B3-DE195927C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6874"/>
          <a:stretch/>
        </p:blipFill>
        <p:spPr bwMode="auto">
          <a:xfrm>
            <a:off x="5061832" y="5194080"/>
            <a:ext cx="5904656" cy="2761512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magine correlata">
            <a:extLst>
              <a:ext uri="{FF2B5EF4-FFF2-40B4-BE49-F238E27FC236}">
                <a16:creationId xmlns:a16="http://schemas.microsoft.com/office/drawing/2014/main" id="{25BAFDC2-E2C3-43DA-AC9E-E7A3AB5DB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t="34188" r="26125"/>
          <a:stretch/>
        </p:blipFill>
        <p:spPr bwMode="auto">
          <a:xfrm>
            <a:off x="8014160" y="2525764"/>
            <a:ext cx="4427057" cy="2761512"/>
          </a:xfrm>
          <a:prstGeom prst="rect">
            <a:avLst/>
          </a:prstGeom>
          <a:ln w="1270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47D8477-F6BF-4180-B42E-369956814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771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rnice">
  <a:themeElements>
    <a:clrScheme name="Cornic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rnic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25410</TotalTime>
  <Words>1022</Words>
  <Application>Microsoft Office PowerPoint</Application>
  <PresentationFormat>Personalizzato</PresentationFormat>
  <Paragraphs>168</Paragraphs>
  <Slides>22</Slides>
  <Notes>2</Notes>
  <HiddenSlides>0</HiddenSlides>
  <MMClips>19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Calibri</vt:lpstr>
      <vt:lpstr>Corbel</vt:lpstr>
      <vt:lpstr>Gill Sans MT</vt:lpstr>
      <vt:lpstr>Helvetica Neue</vt:lpstr>
      <vt:lpstr>Helvetica Neue Medium</vt:lpstr>
      <vt:lpstr>Wingdings 2</vt:lpstr>
      <vt:lpstr>Cornice</vt:lpstr>
      <vt:lpstr>Presentazione standard di PowerPoint</vt:lpstr>
      <vt:lpstr>Presentazione standard di PowerPoint</vt:lpstr>
      <vt:lpstr>CONDUZIONE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nnnnvujydfytdyxdjyrxyjfrj</dc:title>
  <dc:creator>Alberto</dc:creator>
  <cp:lastModifiedBy>Francesco Stolfi</cp:lastModifiedBy>
  <cp:revision>1728</cp:revision>
  <dcterms:modified xsi:type="dcterms:W3CDTF">2020-08-11T12:38:26Z</dcterms:modified>
</cp:coreProperties>
</file>