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14"/>
  </p:notesMasterIdLst>
  <p:handoutMasterIdLst>
    <p:handoutMasterId r:id="rId15"/>
  </p:handoutMasterIdLst>
  <p:sldIdLst>
    <p:sldId id="3140" r:id="rId2"/>
    <p:sldId id="3141" r:id="rId3"/>
    <p:sldId id="1380" r:id="rId4"/>
    <p:sldId id="3164" r:id="rId5"/>
    <p:sldId id="3163" r:id="rId6"/>
    <p:sldId id="3165" r:id="rId7"/>
    <p:sldId id="3166" r:id="rId8"/>
    <p:sldId id="3167" r:id="rId9"/>
    <p:sldId id="3169" r:id="rId10"/>
    <p:sldId id="3170" r:id="rId11"/>
    <p:sldId id="3171" r:id="rId12"/>
    <p:sldId id="3154" r:id="rId13"/>
  </p:sldIdLst>
  <p:sldSz cx="13004800" cy="9753600"/>
  <p:notesSz cx="6858000" cy="9144000"/>
  <p:defaultTextStyle>
    <a:defPPr marL="0" marR="0" indent="0" algn="l" defTabSz="91430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577"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52"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29"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07"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883"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460"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038"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612"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modifyVerifier cryptProviderType="rsaFull" cryptAlgorithmClass="hash" cryptAlgorithmType="typeAny" cryptAlgorithmSid="4" spinCount="100000" saltData="98CBup4Ne00/jUYqDjf/pA==" hashData="JWH9gLINcNtHPEm9wc3eSfoqmc8="/>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594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5" autoAdjust="0"/>
    <p:restoredTop sz="99667" autoAdjust="0"/>
  </p:normalViewPr>
  <p:slideViewPr>
    <p:cSldViewPr>
      <p:cViewPr varScale="1">
        <p:scale>
          <a:sx n="54" d="100"/>
          <a:sy n="54" d="100"/>
        </p:scale>
        <p:origin x="1572" y="36"/>
      </p:cViewPr>
      <p:guideLst>
        <p:guide orient="horz" pos="3072"/>
        <p:guide pos="4096"/>
      </p:guideLst>
    </p:cSldViewPr>
  </p:slideViewPr>
  <p:outlineViewPr>
    <p:cViewPr>
      <p:scale>
        <a:sx n="33" d="100"/>
        <a:sy n="33" d="100"/>
      </p:scale>
      <p:origin x="0" y="444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a:t>Tutti i diritti sono riservati</a:t>
            </a: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25BED2-E1B9-4198-B970-3718EF0B49E7}" type="datetimeFigureOut">
              <a:rPr lang="it-IT" smtClean="0"/>
              <a:t>13/08/2020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a:t>Tutti i diritti sono riservati</a:t>
            </a: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868A57-3B10-4409-B8E1-D631AD677FB6}" type="slidenum">
              <a:rPr lang="it-IT" smtClean="0"/>
              <a:t>‹N›</a:t>
            </a:fld>
            <a:endParaRPr lang="it-IT"/>
          </a:p>
        </p:txBody>
      </p:sp>
    </p:spTree>
    <p:extLst>
      <p:ext uri="{BB962C8B-B14F-4D97-AF65-F5344CB8AC3E}">
        <p14:creationId xmlns:p14="http://schemas.microsoft.com/office/powerpoint/2010/main" val="22685148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50815194"/>
      </p:ext>
    </p:extLst>
  </p:cSld>
  <p:clrMap bg1="lt1" tx1="dk1" bg2="lt2" tx2="dk2" accent1="accent1" accent2="accent2" accent3="accent3" accent4="accent4" accent5="accent5" accent6="accent6" hlink="hlink" folHlink="folHlink"/>
  <p:hf dt="0"/>
  <p:notesStyle>
    <a:lvl1pPr defTabSz="457152" latinLnBrk="0">
      <a:lnSpc>
        <a:spcPct val="117999"/>
      </a:lnSpc>
      <a:defRPr sz="2100">
        <a:latin typeface="Helvetica Neue"/>
        <a:ea typeface="Helvetica Neue"/>
        <a:cs typeface="Helvetica Neue"/>
        <a:sym typeface="Helvetica Neue"/>
      </a:defRPr>
    </a:lvl1pPr>
    <a:lvl2pPr indent="228577" defTabSz="457152" latinLnBrk="0">
      <a:lnSpc>
        <a:spcPct val="117999"/>
      </a:lnSpc>
      <a:defRPr sz="2100">
        <a:latin typeface="Helvetica Neue"/>
        <a:ea typeface="Helvetica Neue"/>
        <a:cs typeface="Helvetica Neue"/>
        <a:sym typeface="Helvetica Neue"/>
      </a:defRPr>
    </a:lvl2pPr>
    <a:lvl3pPr indent="457152" defTabSz="457152" latinLnBrk="0">
      <a:lnSpc>
        <a:spcPct val="117999"/>
      </a:lnSpc>
      <a:defRPr sz="2100">
        <a:latin typeface="Helvetica Neue"/>
        <a:ea typeface="Helvetica Neue"/>
        <a:cs typeface="Helvetica Neue"/>
        <a:sym typeface="Helvetica Neue"/>
      </a:defRPr>
    </a:lvl3pPr>
    <a:lvl4pPr indent="685729" defTabSz="457152" latinLnBrk="0">
      <a:lnSpc>
        <a:spcPct val="117999"/>
      </a:lnSpc>
      <a:defRPr sz="2100">
        <a:latin typeface="Helvetica Neue"/>
        <a:ea typeface="Helvetica Neue"/>
        <a:cs typeface="Helvetica Neue"/>
        <a:sym typeface="Helvetica Neue"/>
      </a:defRPr>
    </a:lvl4pPr>
    <a:lvl5pPr indent="914307" defTabSz="457152" latinLnBrk="0">
      <a:lnSpc>
        <a:spcPct val="117999"/>
      </a:lnSpc>
      <a:defRPr sz="2100">
        <a:latin typeface="Helvetica Neue"/>
        <a:ea typeface="Helvetica Neue"/>
        <a:cs typeface="Helvetica Neue"/>
        <a:sym typeface="Helvetica Neue"/>
      </a:defRPr>
    </a:lvl5pPr>
    <a:lvl6pPr indent="1142883" defTabSz="457152" latinLnBrk="0">
      <a:lnSpc>
        <a:spcPct val="117999"/>
      </a:lnSpc>
      <a:defRPr sz="2100">
        <a:latin typeface="Helvetica Neue"/>
        <a:ea typeface="Helvetica Neue"/>
        <a:cs typeface="Helvetica Neue"/>
        <a:sym typeface="Helvetica Neue"/>
      </a:defRPr>
    </a:lvl6pPr>
    <a:lvl7pPr indent="1371460" defTabSz="457152" latinLnBrk="0">
      <a:lnSpc>
        <a:spcPct val="117999"/>
      </a:lnSpc>
      <a:defRPr sz="2100">
        <a:latin typeface="Helvetica Neue"/>
        <a:ea typeface="Helvetica Neue"/>
        <a:cs typeface="Helvetica Neue"/>
        <a:sym typeface="Helvetica Neue"/>
      </a:defRPr>
    </a:lvl7pPr>
    <a:lvl8pPr indent="1600038" defTabSz="457152" latinLnBrk="0">
      <a:lnSpc>
        <a:spcPct val="117999"/>
      </a:lnSpc>
      <a:defRPr sz="2100">
        <a:latin typeface="Helvetica Neue"/>
        <a:ea typeface="Helvetica Neue"/>
        <a:cs typeface="Helvetica Neue"/>
        <a:sym typeface="Helvetica Neue"/>
      </a:defRPr>
    </a:lvl8pPr>
    <a:lvl9pPr indent="1828612" defTabSz="457152"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21506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0533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1083734"/>
            <a:ext cx="9751060" cy="7586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888281" y="1083734"/>
            <a:ext cx="3120340" cy="7586135"/>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1171" y="1846682"/>
            <a:ext cx="7802880" cy="4629709"/>
          </a:xfrm>
        </p:spPr>
        <p:txBody>
          <a:bodyPr anchor="b">
            <a:normAutofit/>
          </a:bodyPr>
          <a:lstStyle>
            <a:lvl1pPr algn="l">
              <a:defRPr sz="7680" spc="-142"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73349" y="6642128"/>
            <a:ext cx="7802880" cy="1300480"/>
          </a:xfrm>
        </p:spPr>
        <p:txBody>
          <a:bodyPr anchor="t">
            <a:normAutofit/>
          </a:bodyPr>
          <a:lstStyle>
            <a:lvl1pPr marL="0" indent="0" algn="l">
              <a:buNone/>
              <a:defRPr sz="2844" cap="none" spc="0" baseline="0">
                <a:solidFill>
                  <a:schemeClr val="accent1">
                    <a:lumMod val="20000"/>
                    <a:lumOff val="80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4547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96794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6400" y="1408853"/>
            <a:ext cx="3007360" cy="704426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125773" y="1235456"/>
            <a:ext cx="7802880" cy="7282688"/>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40206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esto titolo"/>
          <p:cNvSpPr txBox="1">
            <a:spLocks noGrp="1"/>
          </p:cNvSpPr>
          <p:nvPr>
            <p:ph type="title"/>
          </p:nvPr>
        </p:nvSpPr>
        <p:spPr>
          <a:prstGeom prst="rect">
            <a:avLst/>
          </a:prstGeom>
        </p:spPr>
        <p:txBody>
          <a:bodyPr/>
          <a:lstStyle/>
          <a:p>
            <a:r>
              <a:t>Testo titolo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296209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22284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125773" y="1846682"/>
            <a:ext cx="7802880" cy="4629709"/>
          </a:xfrm>
        </p:spPr>
        <p:txBody>
          <a:bodyPr anchor="b">
            <a:normAutofit/>
          </a:bodyPr>
          <a:lstStyle>
            <a:lvl1pPr>
              <a:defRPr sz="7680" b="0" spc="-142"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145280" y="6645453"/>
            <a:ext cx="7802880" cy="1300480"/>
          </a:xfrm>
        </p:spPr>
        <p:txBody>
          <a:bodyPr anchor="t">
            <a:normAutofit/>
          </a:bodyPr>
          <a:lstStyle>
            <a:lvl1pPr marL="0" indent="0">
              <a:buNone/>
              <a:defRPr sz="2844" cap="none" spc="0" baseline="0">
                <a:solidFill>
                  <a:schemeClr val="tx1">
                    <a:lumMod val="65000"/>
                    <a:lumOff val="3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4399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125773" y="1235456"/>
            <a:ext cx="3706368" cy="7282688"/>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8339328" y="1235456"/>
            <a:ext cx="3706368" cy="7282688"/>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45225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125773" y="1455767"/>
            <a:ext cx="3706368" cy="1148757"/>
          </a:xfrm>
        </p:spPr>
        <p:txBody>
          <a:bodyPr anchor="b">
            <a:normAutofit/>
          </a:bodyPr>
          <a:lstStyle>
            <a:lvl1pPr marL="0" indent="0">
              <a:spcBef>
                <a:spcPts val="0"/>
              </a:spcBef>
              <a:buNone/>
              <a:defRPr sz="2702" b="1">
                <a:solidFill>
                  <a:schemeClr val="tx1">
                    <a:lumMod val="65000"/>
                    <a:lumOff val="3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4125773" y="2746220"/>
            <a:ext cx="3706368" cy="5722112"/>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8339694" y="1455769"/>
            <a:ext cx="3706368" cy="1156510"/>
          </a:xfrm>
        </p:spPr>
        <p:txBody>
          <a:bodyPr anchor="b">
            <a:normAutofit/>
          </a:bodyPr>
          <a:lstStyle>
            <a:lvl1pPr marL="0" indent="0">
              <a:spcBef>
                <a:spcPts val="0"/>
              </a:spcBef>
              <a:buNone/>
              <a:defRPr sz="2702" b="1">
                <a:solidFill>
                  <a:schemeClr val="tx1">
                    <a:lumMod val="65000"/>
                    <a:lumOff val="3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6" name="Content Placeholder 5"/>
          <p:cNvSpPr>
            <a:spLocks noGrp="1"/>
          </p:cNvSpPr>
          <p:nvPr>
            <p:ph sz="quarter" idx="4"/>
          </p:nvPr>
        </p:nvSpPr>
        <p:spPr>
          <a:xfrm>
            <a:off x="8339694" y="2746220"/>
            <a:ext cx="3706368" cy="5722112"/>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16448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96109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6824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73101" y="1625600"/>
            <a:ext cx="3023616" cy="3121152"/>
          </a:xfrm>
        </p:spPr>
        <p:txBody>
          <a:bodyPr anchor="b">
            <a:normAutofit/>
          </a:bodyPr>
          <a:lstStyle>
            <a:lvl1pPr>
              <a:defRPr sz="3982"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5773" y="1235456"/>
            <a:ext cx="7802880" cy="7282688"/>
          </a:xfrm>
        </p:spPr>
        <p:txBody>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73101" y="4746752"/>
            <a:ext cx="3023616" cy="3641344"/>
          </a:xfrm>
        </p:spPr>
        <p:txBody>
          <a:bodyPr anchor="t">
            <a:normAutofit/>
          </a:bodyPr>
          <a:lstStyle>
            <a:lvl1pPr marL="0" indent="0">
              <a:lnSpc>
                <a:spcPct val="100000"/>
              </a:lnSpc>
              <a:spcBef>
                <a:spcPts val="1138"/>
              </a:spcBef>
              <a:buNone/>
              <a:defRPr sz="1778">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79924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73101" y="1625600"/>
            <a:ext cx="3023616" cy="3121152"/>
          </a:xfrm>
        </p:spPr>
        <p:txBody>
          <a:bodyPr anchor="b">
            <a:normAutofit/>
          </a:bodyPr>
          <a:lstStyle>
            <a:lvl1pPr>
              <a:defRPr sz="3982"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08688" y="1091441"/>
            <a:ext cx="8656246" cy="7581798"/>
          </a:xfrm>
          <a:solidFill>
            <a:schemeClr val="bg1">
              <a:lumMod val="75000"/>
            </a:schemeClr>
          </a:solidFill>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it-IT"/>
              <a:t>Fare clic sull'icona per inserire un'immagine</a:t>
            </a:r>
            <a:endParaRPr lang="en-US" dirty="0"/>
          </a:p>
        </p:txBody>
      </p:sp>
      <p:sp>
        <p:nvSpPr>
          <p:cNvPr id="4" name="Text Placeholder 3"/>
          <p:cNvSpPr>
            <a:spLocks noGrp="1"/>
          </p:cNvSpPr>
          <p:nvPr>
            <p:ph type="body" sz="half" idx="2"/>
          </p:nvPr>
        </p:nvSpPr>
        <p:spPr>
          <a:xfrm>
            <a:off x="273101" y="4751078"/>
            <a:ext cx="3023616" cy="3641344"/>
          </a:xfrm>
        </p:spPr>
        <p:txBody>
          <a:bodyPr anchor="t">
            <a:normAutofit/>
          </a:bodyPr>
          <a:lstStyle>
            <a:lvl1pPr marL="0" indent="0">
              <a:lnSpc>
                <a:spcPct val="100000"/>
              </a:lnSpc>
              <a:spcBef>
                <a:spcPts val="1138"/>
              </a:spcBef>
              <a:buNone/>
              <a:defRPr sz="1778">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732375" y="9040144"/>
            <a:ext cx="6305618" cy="519289"/>
          </a:xfrm>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73457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079399"/>
            <a:ext cx="3673163" cy="7581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9780" y="1598348"/>
            <a:ext cx="3143982" cy="654390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2603588" y="1079399"/>
            <a:ext cx="409651" cy="758179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4127219" y="1228954"/>
            <a:ext cx="7802880" cy="7282688"/>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9963" y="9040144"/>
            <a:ext cx="2926080" cy="519289"/>
          </a:xfrm>
          <a:prstGeom prst="rect">
            <a:avLst/>
          </a:prstGeom>
        </p:spPr>
        <p:txBody>
          <a:bodyPr vert="horz" lIns="91440" tIns="45720" rIns="91440" bIns="45720" rtlCol="0" anchor="ctr"/>
          <a:lstStyle>
            <a:lvl1pPr algn="l">
              <a:defRPr sz="1422">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4127219" y="9040144"/>
            <a:ext cx="6305618" cy="519289"/>
          </a:xfrm>
          <a:prstGeom prst="rect">
            <a:avLst/>
          </a:prstGeom>
        </p:spPr>
        <p:txBody>
          <a:bodyPr vert="horz" lIns="91440" tIns="45720" rIns="91440" bIns="45720" rtlCol="0" anchor="ctr"/>
          <a:lstStyle>
            <a:lvl1pPr algn="l">
              <a:defRPr sz="1422">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1343079" y="9040144"/>
            <a:ext cx="1632988" cy="519289"/>
          </a:xfrm>
          <a:prstGeom prst="rect">
            <a:avLst/>
          </a:prstGeom>
        </p:spPr>
        <p:txBody>
          <a:bodyPr vert="horz" lIns="91440" tIns="45720" rIns="91440" bIns="45720" rtlCol="0" anchor="ctr"/>
          <a:lstStyle>
            <a:lvl1pPr algn="r">
              <a:defRPr sz="1564" b="1">
                <a:solidFill>
                  <a:schemeClr val="accent1"/>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249735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1300460" rtl="0" eaLnBrk="1" latinLnBrk="0" hangingPunct="1">
        <a:lnSpc>
          <a:spcPct val="90000"/>
        </a:lnSpc>
        <a:spcBef>
          <a:spcPct val="0"/>
        </a:spcBef>
        <a:buNone/>
        <a:defRPr sz="4267" kern="1200" spc="-85" baseline="0">
          <a:solidFill>
            <a:srgbClr val="FFFFFF"/>
          </a:solidFill>
          <a:latin typeface="+mj-lt"/>
          <a:ea typeface="+mj-ea"/>
          <a:cs typeface="+mj-cs"/>
        </a:defRPr>
      </a:lvl1pPr>
    </p:titleStyle>
    <p:bodyStyle>
      <a:lvl1pPr marL="260092" indent="-260092" algn="l" defTabSz="1300460" rtl="0" eaLnBrk="1" latinLnBrk="0" hangingPunct="1">
        <a:lnSpc>
          <a:spcPct val="90000"/>
        </a:lnSpc>
        <a:spcBef>
          <a:spcPts val="1707"/>
        </a:spcBef>
        <a:buClr>
          <a:schemeClr val="accent1"/>
        </a:buClr>
        <a:buFont typeface="Wingdings 2" pitchFamily="18" charset="2"/>
        <a:buChar char=""/>
        <a:defRPr sz="2702" kern="1200">
          <a:solidFill>
            <a:schemeClr val="tx1">
              <a:lumMod val="65000"/>
              <a:lumOff val="35000"/>
            </a:schemeClr>
          </a:solidFill>
          <a:latin typeface="+mn-lt"/>
          <a:ea typeface="+mn-ea"/>
          <a:cs typeface="+mn-cs"/>
        </a:defRPr>
      </a:lvl1pPr>
      <a:lvl2pPr marL="975345" indent="-260092" algn="l" defTabSz="1300460" rtl="0" eaLnBrk="1" latinLnBrk="0" hangingPunct="1">
        <a:lnSpc>
          <a:spcPct val="90000"/>
        </a:lnSpc>
        <a:spcBef>
          <a:spcPts val="356"/>
        </a:spcBef>
        <a:spcAft>
          <a:spcPts val="356"/>
        </a:spcAft>
        <a:buClr>
          <a:schemeClr val="accent1"/>
        </a:buClr>
        <a:buFont typeface="Wingdings 2" pitchFamily="18" charset="2"/>
        <a:buChar char=""/>
        <a:defRPr sz="2418" kern="1200">
          <a:solidFill>
            <a:schemeClr val="tx1">
              <a:lumMod val="65000"/>
              <a:lumOff val="35000"/>
            </a:schemeClr>
          </a:solidFill>
          <a:latin typeface="+mn-lt"/>
          <a:ea typeface="+mn-ea"/>
          <a:cs typeface="+mn-cs"/>
        </a:defRPr>
      </a:lvl2pPr>
      <a:lvl3pPr marL="1625575" indent="-260092" algn="l" defTabSz="1300460" rtl="0" eaLnBrk="1" latinLnBrk="0" hangingPunct="1">
        <a:lnSpc>
          <a:spcPct val="90000"/>
        </a:lnSpc>
        <a:spcBef>
          <a:spcPts val="356"/>
        </a:spcBef>
        <a:spcAft>
          <a:spcPts val="356"/>
        </a:spcAft>
        <a:buClr>
          <a:schemeClr val="accent1"/>
        </a:buClr>
        <a:buFont typeface="Wingdings 2" pitchFamily="18" charset="2"/>
        <a:buChar char=""/>
        <a:defRPr sz="2133" kern="1200">
          <a:solidFill>
            <a:schemeClr val="tx1">
              <a:lumMod val="65000"/>
              <a:lumOff val="35000"/>
            </a:schemeClr>
          </a:solidFill>
          <a:latin typeface="+mn-lt"/>
          <a:ea typeface="+mn-ea"/>
          <a:cs typeface="+mn-cs"/>
        </a:defRPr>
      </a:lvl3pPr>
      <a:lvl4pPr marL="2275804" indent="-260092"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4pPr>
      <a:lvl5pPr marL="2926034" indent="-260092"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5pPr>
      <a:lvl6pPr marL="357626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6pPr>
      <a:lvl7pPr marL="422649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7pPr>
      <a:lvl8pPr marL="487672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8pPr>
      <a:lvl9pPr marL="552695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3"/>
          <a:stretch>
            <a:fillRect/>
          </a:stretch>
        </p:blipFill>
        <p:spPr>
          <a:xfrm>
            <a:off x="-29766" y="7181056"/>
            <a:ext cx="13112907" cy="2572545"/>
          </a:xfrm>
          <a:prstGeom prst="rect">
            <a:avLst/>
          </a:prstGeom>
          <a:ln w="12700">
            <a:miter lim="400000"/>
          </a:ln>
        </p:spPr>
      </p:pic>
      <p:sp>
        <p:nvSpPr>
          <p:cNvPr id="4" name="CasellaDiTesto 3"/>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9" name="CasellaDiTesto 8"/>
          <p:cNvSpPr txBox="1"/>
          <p:nvPr/>
        </p:nvSpPr>
        <p:spPr>
          <a:xfrm>
            <a:off x="10937971" y="8609128"/>
            <a:ext cx="1486125" cy="607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pic>
        <p:nvPicPr>
          <p:cNvPr id="5" name="Immagine 4">
            <a:extLst>
              <a:ext uri="{FF2B5EF4-FFF2-40B4-BE49-F238E27FC236}">
                <a16:creationId xmlns:a16="http://schemas.microsoft.com/office/drawing/2014/main" id="{BE8EBE05-DA0F-4629-84AA-3323DDD70066}"/>
              </a:ext>
            </a:extLst>
          </p:cNvPr>
          <p:cNvPicPr>
            <a:picLocks noChangeAspect="1"/>
          </p:cNvPicPr>
          <p:nvPr/>
        </p:nvPicPr>
        <p:blipFill rotWithShape="1">
          <a:blip r:embed="rId4">
            <a:extLst>
              <a:ext uri="{28A0092B-C50C-407E-A947-70E740481C1C}">
                <a14:useLocalDpi xmlns:a14="http://schemas.microsoft.com/office/drawing/2010/main" val="0"/>
              </a:ext>
            </a:extLst>
          </a:blip>
          <a:srcRect l="17713" t="8000" r="15350" b="38450"/>
          <a:stretch/>
        </p:blipFill>
        <p:spPr>
          <a:xfrm>
            <a:off x="2626253" y="759701"/>
            <a:ext cx="7800867" cy="4680520"/>
          </a:xfrm>
          <a:prstGeom prst="roundRect">
            <a:avLst>
              <a:gd name="adj" fmla="val 4167"/>
            </a:avLst>
          </a:prstGeom>
          <a:solidFill>
            <a:srgbClr val="FFFFFF"/>
          </a:solidFill>
          <a:ln w="76200" cap="sq">
            <a:solidFill>
              <a:srgbClr val="EAEAEA"/>
            </a:solidFill>
            <a:miter lim="800000"/>
          </a:ln>
          <a:effectLst>
            <a:reflection blurRad="6350" stA="52000" endA="300" endPos="3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ttangolo 1">
            <a:extLst>
              <a:ext uri="{FF2B5EF4-FFF2-40B4-BE49-F238E27FC236}">
                <a16:creationId xmlns:a16="http://schemas.microsoft.com/office/drawing/2014/main" id="{2E2364B6-1FA9-4EA5-870B-0B71C21AC74A}"/>
              </a:ext>
            </a:extLst>
          </p:cNvPr>
          <p:cNvSpPr/>
          <p:nvPr/>
        </p:nvSpPr>
        <p:spPr>
          <a:xfrm>
            <a:off x="1063511" y="4770807"/>
            <a:ext cx="10926350" cy="1338828"/>
          </a:xfrm>
          <a:prstGeom prst="rect">
            <a:avLst/>
          </a:prstGeom>
        </p:spPr>
        <p:txBody>
          <a:bodyPr wrap="square">
            <a:spAutoFit/>
          </a:bodyPr>
          <a:lstStyle/>
          <a:p>
            <a:pPr marL="0" marR="0" lvl="0" indent="0" algn="l" defTabSz="1300460" rtl="0" eaLnBrk="1" fontAlgn="auto" latinLnBrk="0" hangingPunct="1">
              <a:lnSpc>
                <a:spcPct val="90000"/>
              </a:lnSpc>
              <a:spcBef>
                <a:spcPts val="1707"/>
              </a:spcBef>
              <a:spcAft>
                <a:spcPts val="0"/>
              </a:spcAft>
              <a:buClr>
                <a:srgbClr val="40BAD2"/>
              </a:buClr>
              <a:buSzTx/>
              <a:buFontTx/>
              <a:buNone/>
              <a:tabLst/>
              <a:defRPr/>
            </a:pPr>
            <a:r>
              <a:rPr kumimoji="0" lang="it-IT" sz="9000" b="1" i="0" u="none" strike="noStrike" kern="1200" cap="none" spc="0" normalizeH="0" baseline="0" noProof="0" dirty="0">
                <a:ln w="0"/>
                <a:solidFill>
                  <a:srgbClr val="BFBFBF">
                    <a:lumMod val="50000"/>
                  </a:srgbClr>
                </a:solidFill>
                <a:effectLst>
                  <a:outerShdw blurRad="75057" dist="38100" dir="5400000" sy="-20000" rotWithShape="0">
                    <a:prstClr val="black">
                      <a:alpha val="25000"/>
                    </a:prstClr>
                  </a:outerShdw>
                </a:effectLst>
                <a:uLnTx/>
                <a:uFillTx/>
                <a:latin typeface="Corbel" panose="020B0503020204020204"/>
                <a:ea typeface="+mn-ea"/>
                <a:cs typeface="+mn-cs"/>
                <a:sym typeface="Helvetica Neue"/>
              </a:rPr>
              <a:t>ISTRUTTORI DI BASE</a:t>
            </a:r>
          </a:p>
        </p:txBody>
      </p:sp>
      <p:sp>
        <p:nvSpPr>
          <p:cNvPr id="7" name="CasellaDiTesto 6">
            <a:extLst>
              <a:ext uri="{FF2B5EF4-FFF2-40B4-BE49-F238E27FC236}">
                <a16:creationId xmlns:a16="http://schemas.microsoft.com/office/drawing/2014/main" id="{B368C09C-6EB9-4F79-8F65-E6BAEEA4A262}"/>
              </a:ext>
            </a:extLst>
          </p:cNvPr>
          <p:cNvSpPr txBox="1"/>
          <p:nvPr/>
        </p:nvSpPr>
        <p:spPr>
          <a:xfrm>
            <a:off x="10797158" y="218"/>
            <a:ext cx="2207642"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000000"/>
                </a:solidFill>
                <a:effectLst/>
                <a:highlight>
                  <a:srgbClr val="C0C0C0"/>
                </a:highlight>
                <a:uLnTx/>
                <a:uFillTx/>
                <a:latin typeface="Helvetica Neue"/>
                <a:ea typeface="+mn-ea"/>
                <a:cs typeface="+mn-cs"/>
                <a:sym typeface="Helvetica Neue"/>
              </a:rPr>
              <a:t> </a:t>
            </a:r>
            <a:r>
              <a:rPr lang="it-IT" sz="3600" b="0" kern="1200">
                <a:highlight>
                  <a:srgbClr val="C0C0C0"/>
                </a:highlight>
                <a:ea typeface="+mn-ea"/>
                <a:cs typeface="+mn-cs"/>
              </a:rPr>
              <a:t>16</a:t>
            </a:r>
            <a:endParaRPr kumimoji="0" lang="it-IT" sz="3600" b="0" i="0" u="none" strike="noStrike" kern="1200" cap="none" spc="0" normalizeH="0" baseline="0" noProof="0" dirty="0">
              <a:ln>
                <a:noFill/>
              </a:ln>
              <a:solidFill>
                <a:srgbClr val="000000"/>
              </a:solidFill>
              <a:effectLst/>
              <a:highlight>
                <a:srgbClr val="C0C0C0"/>
              </a:highlight>
              <a:uLnTx/>
              <a:uFillTx/>
              <a:latin typeface="Helvetica Neue"/>
              <a:ea typeface="+mn-ea"/>
              <a:cs typeface="+mn-cs"/>
              <a:sym typeface="Helvetica Neue"/>
            </a:endParaRPr>
          </a:p>
        </p:txBody>
      </p:sp>
    </p:spTree>
    <p:extLst>
      <p:ext uri="{BB962C8B-B14F-4D97-AF65-F5344CB8AC3E}">
        <p14:creationId xmlns:p14="http://schemas.microsoft.com/office/powerpoint/2010/main" val="106445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SALTI.7 </a:t>
            </a:r>
          </a:p>
        </p:txBody>
      </p:sp>
      <p:sp>
        <p:nvSpPr>
          <p:cNvPr id="15" name="CasellaDiTesto 14">
            <a:extLst>
              <a:ext uri="{FF2B5EF4-FFF2-40B4-BE49-F238E27FC236}">
                <a16:creationId xmlns:a16="http://schemas.microsoft.com/office/drawing/2014/main" id="{9D8BDE47-BA95-44C7-A430-4FB2860B2142}"/>
              </a:ext>
            </a:extLst>
          </p:cNvPr>
          <p:cNvSpPr txBox="1"/>
          <p:nvPr/>
        </p:nvSpPr>
        <p:spPr>
          <a:xfrm>
            <a:off x="5350272" y="2129487"/>
            <a:ext cx="7073626" cy="2092881"/>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p:spPr>
        <p:txBody>
          <a:bodyPr wrap="square" rtlCol="0">
            <a:spAutoFit/>
          </a:bodyPr>
          <a:lstStyle/>
          <a:p>
            <a:pPr lvl="0" algn="l" defTabSz="457200" hangingPunct="1">
              <a:buSzPct val="145000"/>
            </a:pPr>
            <a:r>
              <a:rPr lang="it-IT" sz="2600" b="0" kern="1200" dirty="0">
                <a:solidFill>
                  <a:srgbClr val="BFBFBF">
                    <a:lumMod val="50000"/>
                  </a:srgbClr>
                </a:solidFill>
                <a:latin typeface="Corbel" panose="020B0503020204020204"/>
              </a:rPr>
              <a:t>Confermata la solidità e l’assetto prima e dopo il salto si può incominciare a far esercitare gli allievi su esercizi che prevedano cambi di equilibrio più repentini, come ad esempio i cosiddetti ‘‘Dentro Fuori’’.</a:t>
            </a:r>
          </a:p>
        </p:txBody>
      </p:sp>
      <p:sp>
        <p:nvSpPr>
          <p:cNvPr id="13" name="CasellaDiTesto 12">
            <a:extLst>
              <a:ext uri="{FF2B5EF4-FFF2-40B4-BE49-F238E27FC236}">
                <a16:creationId xmlns:a16="http://schemas.microsoft.com/office/drawing/2014/main" id="{203BB2F8-F096-486D-AAB3-332BE5AC4F0B}"/>
              </a:ext>
            </a:extLst>
          </p:cNvPr>
          <p:cNvSpPr txBox="1"/>
          <p:nvPr/>
        </p:nvSpPr>
        <p:spPr>
          <a:xfrm>
            <a:off x="5813939" y="4359380"/>
            <a:ext cx="6902254" cy="1692771"/>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p:spPr>
        <p:txBody>
          <a:bodyPr wrap="square" rtlCol="0">
            <a:spAutoFit/>
          </a:bodyPr>
          <a:lstStyle/>
          <a:p>
            <a:pPr lvl="0" algn="l" defTabSz="457200" hangingPunct="1">
              <a:buSzPct val="145000"/>
            </a:pPr>
            <a:r>
              <a:rPr lang="it-IT" sz="2600" b="0" kern="1200" dirty="0">
                <a:solidFill>
                  <a:srgbClr val="BFBFBF">
                    <a:lumMod val="50000"/>
                  </a:srgbClr>
                </a:solidFill>
                <a:latin typeface="Corbel" panose="020B0503020204020204"/>
              </a:rPr>
              <a:t>La progressione è indispensabile onde evitare che il cavallo crei dei problemi, che in questa fase sarebbero deleteri sulla tranquillità e fiducia dell’allievo.</a:t>
            </a:r>
          </a:p>
        </p:txBody>
      </p:sp>
      <p:pic>
        <p:nvPicPr>
          <p:cNvPr id="16" name="Picture 2" descr="E:\IMG-20180220-WA0004.jpg">
            <a:extLst>
              <a:ext uri="{FF2B5EF4-FFF2-40B4-BE49-F238E27FC236}">
                <a16:creationId xmlns:a16="http://schemas.microsoft.com/office/drawing/2014/main" id="{6A7A4681-D377-4CCC-B30C-7A1F787423B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02" r="19949"/>
          <a:stretch/>
        </p:blipFill>
        <p:spPr bwMode="auto">
          <a:xfrm>
            <a:off x="386354" y="2908877"/>
            <a:ext cx="4705311" cy="3638178"/>
          </a:xfrm>
          <a:prstGeom prst="rect">
            <a:avLst/>
          </a:prstGeom>
          <a:ln w="127000" cap="sq">
            <a:solidFill>
              <a:srgbClr val="00B0F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4125C658-9D51-45B3-8056-5C479BCD51F7}"/>
              </a:ext>
            </a:extLst>
          </p:cNvPr>
          <p:cNvSpPr txBox="1"/>
          <p:nvPr/>
        </p:nvSpPr>
        <p:spPr>
          <a:xfrm>
            <a:off x="5568761" y="6226561"/>
            <a:ext cx="7073625" cy="1292662"/>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p:spPr>
        <p:txBody>
          <a:bodyPr wrap="square" rtlCol="0">
            <a:spAutoFit/>
          </a:bodyPr>
          <a:lstStyle/>
          <a:p>
            <a:pPr lvl="0" algn="l" defTabSz="457200" hangingPunct="1">
              <a:buSzPct val="145000"/>
            </a:pPr>
            <a:r>
              <a:rPr lang="it-IT" sz="2600" b="0" kern="1200" dirty="0">
                <a:solidFill>
                  <a:srgbClr val="BFBFBF">
                    <a:lumMod val="50000"/>
                  </a:srgbClr>
                </a:solidFill>
                <a:latin typeface="Corbel" panose="020B0503020204020204"/>
              </a:rPr>
              <a:t>Partendo dalla piccola croce già precedentemente saltata, posizionare un’altra barriera dopo il salto a non meno di 2,5 m con relativi pilieri.</a:t>
            </a:r>
          </a:p>
        </p:txBody>
      </p:sp>
      <p:pic>
        <p:nvPicPr>
          <p:cNvPr id="3" name="Audio registrato">
            <a:hlinkClick r:id="" action="ppaction://media"/>
            <a:extLst>
              <a:ext uri="{FF2B5EF4-FFF2-40B4-BE49-F238E27FC236}">
                <a16:creationId xmlns:a16="http://schemas.microsoft.com/office/drawing/2014/main" id="{5D6322A3-51D3-471E-ABD0-D3FEAFCDA1D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3630975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800" fill="hold"/>
                                        <p:tgtEl>
                                          <p:spTgt spid="16"/>
                                        </p:tgtEl>
                                        <p:attrNameLst>
                                          <p:attrName>ppt_w</p:attrName>
                                        </p:attrNameLst>
                                      </p:cBhvr>
                                      <p:tavLst>
                                        <p:tav tm="0">
                                          <p:val>
                                            <p:fltVal val="0"/>
                                          </p:val>
                                        </p:tav>
                                        <p:tav tm="100000">
                                          <p:val>
                                            <p:strVal val="#ppt_w"/>
                                          </p:val>
                                        </p:tav>
                                      </p:tavLst>
                                    </p:anim>
                                    <p:anim calcmode="lin" valueType="num">
                                      <p:cBhvr>
                                        <p:cTn id="8" dur="1800" fill="hold"/>
                                        <p:tgtEl>
                                          <p:spTgt spid="16"/>
                                        </p:tgtEl>
                                        <p:attrNameLst>
                                          <p:attrName>ppt_h</p:attrName>
                                        </p:attrNameLst>
                                      </p:cBhvr>
                                      <p:tavLst>
                                        <p:tav tm="0">
                                          <p:val>
                                            <p:fltVal val="0"/>
                                          </p:val>
                                        </p:tav>
                                        <p:tav tm="100000">
                                          <p:val>
                                            <p:strVal val="#ppt_h"/>
                                          </p:val>
                                        </p:tav>
                                      </p:tavLst>
                                    </p:anim>
                                    <p:animEffect transition="in" filter="fade">
                                      <p:cBhvr>
                                        <p:cTn id="9" dur="18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6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a:t>
            </a:r>
            <a:r>
              <a:rPr lang="it-IT" sz="4400" dirty="0">
                <a:solidFill>
                  <a:srgbClr val="BFBFBF">
                    <a:lumMod val="50000"/>
                  </a:srgbClr>
                </a:solidFill>
                <a:effectLst>
                  <a:outerShdw blurRad="38100" dist="38100" dir="2700000" algn="tl">
                    <a:srgbClr val="000000">
                      <a:alpha val="43137"/>
                    </a:srgbClr>
                  </a:outerShdw>
                </a:effectLst>
                <a:latin typeface="Helvetica Neue Medium"/>
              </a:rPr>
              <a:t>8</a:t>
            </a: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 </a:t>
            </a:r>
          </a:p>
        </p:txBody>
      </p:sp>
      <p:sp>
        <p:nvSpPr>
          <p:cNvPr id="15" name="CasellaDiTesto 14">
            <a:extLst>
              <a:ext uri="{FF2B5EF4-FFF2-40B4-BE49-F238E27FC236}">
                <a16:creationId xmlns:a16="http://schemas.microsoft.com/office/drawing/2014/main" id="{9D8BDE47-BA95-44C7-A430-4FB2860B2142}"/>
              </a:ext>
            </a:extLst>
          </p:cNvPr>
          <p:cNvSpPr txBox="1"/>
          <p:nvPr/>
        </p:nvSpPr>
        <p:spPr>
          <a:xfrm>
            <a:off x="237704" y="2368017"/>
            <a:ext cx="4853961" cy="5016758"/>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p:spPr>
        <p:txBody>
          <a:bodyPr wrap="square" rtlCol="0">
            <a:spAutoFit/>
          </a:bodyPr>
          <a:lstStyle/>
          <a:p>
            <a:pPr lvl="0" algn="l" defTabSz="457200" hangingPunct="1">
              <a:buSzPct val="145000"/>
            </a:pPr>
            <a:r>
              <a:rPr lang="it-IT" sz="3200" b="0" kern="1200" dirty="0">
                <a:solidFill>
                  <a:srgbClr val="BFBFBF">
                    <a:lumMod val="50000"/>
                  </a:srgbClr>
                </a:solidFill>
                <a:latin typeface="Corbel" panose="020B0503020204020204"/>
              </a:rPr>
              <a:t>Iniziare facendo prendere confidenza al cavallo con il nuovo elemento, poi in assenza di problemi posizionare la barriera sulle </a:t>
            </a:r>
            <a:r>
              <a:rPr lang="it-IT" sz="3200" b="0" kern="1200" dirty="0" err="1">
                <a:solidFill>
                  <a:srgbClr val="BFBFBF">
                    <a:lumMod val="50000"/>
                  </a:srgbClr>
                </a:solidFill>
                <a:latin typeface="Corbel" panose="020B0503020204020204"/>
              </a:rPr>
              <a:t>reggibarriere</a:t>
            </a:r>
            <a:r>
              <a:rPr lang="it-IT" sz="3200" b="0" kern="1200" dirty="0">
                <a:solidFill>
                  <a:srgbClr val="BFBFBF">
                    <a:lumMod val="50000"/>
                  </a:srgbClr>
                </a:solidFill>
                <a:latin typeface="Corbel" panose="020B0503020204020204"/>
              </a:rPr>
              <a:t> formando una croce o un piccolo verticale. La modalità nell’affrontare tale esercizio è la medesima del precedente. </a:t>
            </a:r>
          </a:p>
        </p:txBody>
      </p:sp>
      <p:pic>
        <p:nvPicPr>
          <p:cNvPr id="14" name="Picture 2" descr="Risultati immagini per immagini di esercizi di salto ostacoli">
            <a:extLst>
              <a:ext uri="{FF2B5EF4-FFF2-40B4-BE49-F238E27FC236}">
                <a16:creationId xmlns:a16="http://schemas.microsoft.com/office/drawing/2014/main" id="{5301438B-7BEE-4D39-8D0E-C48C8C7293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448" t="30457" r="1" b="14918"/>
          <a:stretch/>
        </p:blipFill>
        <p:spPr bwMode="auto">
          <a:xfrm>
            <a:off x="5991419" y="2765181"/>
            <a:ext cx="6978677" cy="46449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Audio registrato">
            <a:hlinkClick r:id="" action="ppaction://media"/>
            <a:extLst>
              <a:ext uri="{FF2B5EF4-FFF2-40B4-BE49-F238E27FC236}">
                <a16:creationId xmlns:a16="http://schemas.microsoft.com/office/drawing/2014/main" id="{A4B966FE-B4D4-4826-A3C7-C57A410868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0472284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634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2"/>
          <a:stretch>
            <a:fillRect/>
          </a:stretch>
        </p:blipFill>
        <p:spPr>
          <a:xfrm>
            <a:off x="0" y="7531096"/>
            <a:ext cx="13004801" cy="2376265"/>
          </a:xfrm>
          <a:prstGeom prst="rect">
            <a:avLst/>
          </a:prstGeom>
          <a:ln w="12700">
            <a:miter lim="400000"/>
          </a:ln>
        </p:spPr>
      </p:pic>
      <p:sp>
        <p:nvSpPr>
          <p:cNvPr id="16" name="Sottotitolo 2"/>
          <p:cNvSpPr txBox="1">
            <a:spLocks/>
          </p:cNvSpPr>
          <p:nvPr/>
        </p:nvSpPr>
        <p:spPr>
          <a:xfrm>
            <a:off x="8618603" y="6088268"/>
            <a:ext cx="5184575" cy="576064"/>
          </a:xfrm>
          <a:prstGeom prst="rect">
            <a:avLst/>
          </a:prstGeom>
          <a:ln w="12700">
            <a:miter lim="400000"/>
          </a:ln>
          <a:extLst>
            <a:ext uri="{C572A759-6A51-4108-AA02-DFA0A04FC94B}">
              <ma14:wrappingTextBoxFlag xmlns:ma14="http://schemas.microsoft.com/office/mac/drawingml/2011/main" xmlns="" val="1"/>
            </a:ext>
          </a:extLst>
        </p:spPr>
        <p:txBody>
          <a:bodyPr lIns="65016" tIns="65016" rIns="65016" bIns="65016" anchor="t">
            <a:noAutofit/>
          </a:bodyPr>
          <a:lstStyle>
            <a:lvl1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1pPr>
            <a:lvl2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2pPr>
            <a:lvl3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3pPr>
            <a:lvl4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4pPr>
            <a:lvl5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5pPr>
            <a:lvl6pPr marL="2666727"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6pPr>
            <a:lvl7pPr marL="3111182"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7pPr>
            <a:lvl8pPr marL="3555637"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8pPr>
            <a:lvl9pPr marL="4000091"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9pPr>
          </a:lstStyle>
          <a:p>
            <a:pPr marL="0" marR="0" lvl="0" indent="0" algn="ctr" defTabSz="1300346" rtl="0" eaLnBrk="1" fontAlgn="auto" latinLnBrk="0" hangingPunct="1">
              <a:lnSpc>
                <a:spcPct val="100000"/>
              </a:lnSpc>
              <a:spcBef>
                <a:spcPts val="900"/>
              </a:spcBef>
              <a:spcAft>
                <a:spcPts val="0"/>
              </a:spcAft>
              <a:buClrTx/>
              <a:buSzTx/>
              <a:buFontTx/>
              <a:buNone/>
              <a:tabLst/>
              <a:defRPr/>
            </a:pPr>
            <a:endParaRPr kumimoji="0" lang="it-IT"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libri"/>
              <a:cs typeface="Calibri"/>
              <a:sym typeface="Calibri"/>
            </a:endParaRPr>
          </a:p>
        </p:txBody>
      </p:sp>
      <p:sp>
        <p:nvSpPr>
          <p:cNvPr id="18" name="CasellaDiTesto 17"/>
          <p:cNvSpPr txBox="1"/>
          <p:nvPr/>
        </p:nvSpPr>
        <p:spPr>
          <a:xfrm>
            <a:off x="11102525" y="8769515"/>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1" i="0" u="none" strike="noStrike" kern="0" cap="none" spc="0" normalizeH="0" baseline="0" noProof="0" dirty="0">
                <a:ln w="18000">
                  <a:solidFill>
                    <a:srgbClr val="00A2FF">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Sottotitolo 2">
            <a:extLst>
              <a:ext uri="{FF2B5EF4-FFF2-40B4-BE49-F238E27FC236}">
                <a16:creationId xmlns:a16="http://schemas.microsoft.com/office/drawing/2014/main" id="{6D3C8C52-F464-491A-9ABA-9EEAD8D563B2}"/>
              </a:ext>
            </a:extLst>
          </p:cNvPr>
          <p:cNvSpPr txBox="1">
            <a:spLocks noGrp="1"/>
          </p:cNvSpPr>
          <p:nvPr>
            <p:ph type="subTitle" idx="1"/>
          </p:nvPr>
        </p:nvSpPr>
        <p:spPr>
          <a:xfrm>
            <a:off x="1929038" y="1799226"/>
            <a:ext cx="11054082" cy="112492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it-IT" sz="7200" dirty="0">
                <a:ln w="0"/>
                <a:solidFill>
                  <a:schemeClr val="bg2">
                    <a:lumMod val="50000"/>
                  </a:schemeClr>
                </a:solidFill>
                <a:effectLst>
                  <a:outerShdw blurRad="50800" dist="38100" algn="l" rotWithShape="0">
                    <a:prstClr val="black">
                      <a:alpha val="40000"/>
                    </a:prstClr>
                  </a:outerShdw>
                </a:effectLst>
              </a:rPr>
              <a:t>GRAZIE PER L’ATTENZIONE</a:t>
            </a:r>
            <a:endParaRPr sz="7200" dirty="0">
              <a:ln w="0"/>
              <a:solidFill>
                <a:schemeClr val="bg2">
                  <a:lumMod val="50000"/>
                </a:schemeClr>
              </a:solidFill>
              <a:effectLst>
                <a:outerShdw blurRad="50800" dist="38100" algn="l" rotWithShape="0">
                  <a:prstClr val="black">
                    <a:alpha val="40000"/>
                  </a:prstClr>
                </a:outerShdw>
              </a:effectLst>
            </a:endParaRPr>
          </a:p>
        </p:txBody>
      </p:sp>
      <p:sp>
        <p:nvSpPr>
          <p:cNvPr id="14" name="CasellaDiTesto 13">
            <a:extLst>
              <a:ext uri="{FF2B5EF4-FFF2-40B4-BE49-F238E27FC236}">
                <a16:creationId xmlns:a16="http://schemas.microsoft.com/office/drawing/2014/main" id="{6833215D-4357-4E63-833B-C0D67651AC11}"/>
              </a:ext>
            </a:extLst>
          </p:cNvPr>
          <p:cNvSpPr txBox="1"/>
          <p:nvPr/>
        </p:nvSpPr>
        <p:spPr>
          <a:xfrm>
            <a:off x="511299" y="88342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2" name="CasellaDiTesto 1">
            <a:extLst>
              <a:ext uri="{FF2B5EF4-FFF2-40B4-BE49-F238E27FC236}">
                <a16:creationId xmlns:a16="http://schemas.microsoft.com/office/drawing/2014/main" id="{F90A31F5-22FD-4EC3-8AC7-2473E13A355E}"/>
              </a:ext>
            </a:extLst>
          </p:cNvPr>
          <p:cNvSpPr txBox="1"/>
          <p:nvPr/>
        </p:nvSpPr>
        <p:spPr>
          <a:xfrm>
            <a:off x="6314008" y="3374960"/>
            <a:ext cx="3277051" cy="3737946"/>
          </a:xfrm>
          <a:prstGeom prst="rect">
            <a:avLst/>
          </a:prstGeom>
          <a:noFill/>
        </p:spPr>
        <p:txBody>
          <a:bodyPr wrap="non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PROGETTAZIONE:</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COLLABORAZIONE:</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CONSULENZA TECNICA:</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SUPERVISIONE:</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REALIZZAZIONE GRAFICA:</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SPEAKER:</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endParaRPr>
          </a:p>
        </p:txBody>
      </p:sp>
      <p:sp>
        <p:nvSpPr>
          <p:cNvPr id="3" name="CasellaDiTesto 2">
            <a:extLst>
              <a:ext uri="{FF2B5EF4-FFF2-40B4-BE49-F238E27FC236}">
                <a16:creationId xmlns:a16="http://schemas.microsoft.com/office/drawing/2014/main" id="{7AF5526A-DF49-46C8-A236-FCACCD29F356}"/>
              </a:ext>
            </a:extLst>
          </p:cNvPr>
          <p:cNvSpPr txBox="1"/>
          <p:nvPr/>
        </p:nvSpPr>
        <p:spPr>
          <a:xfrm>
            <a:off x="9958784" y="3374960"/>
            <a:ext cx="2818657" cy="3737946"/>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ALBERTO PROTTI</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MARCO GAZZARRINI</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GILBERTO SEBASTIANI</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COMMISSIONE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 FORMAZIONE FISE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KARIN QUARTA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SERENA ROMANO</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sym typeface="Helvetica Neue"/>
              </a:rPr>
              <a:t>ROSSELLA ROMANO</a:t>
            </a:r>
          </a:p>
        </p:txBody>
      </p:sp>
      <p:pic>
        <p:nvPicPr>
          <p:cNvPr id="9" name="Immagine 8" descr="Immagine che contiene giocattolo, idrante, disegnando&#10;&#10;Descrizione generata automaticamente">
            <a:extLst>
              <a:ext uri="{FF2B5EF4-FFF2-40B4-BE49-F238E27FC236}">
                <a16:creationId xmlns:a16="http://schemas.microsoft.com/office/drawing/2014/main" id="{E31808F3-C215-4912-B9F2-3580B5FD8CE0}"/>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10616" t="16973" r="15073" b="16095"/>
          <a:stretch/>
        </p:blipFill>
        <p:spPr>
          <a:xfrm>
            <a:off x="-1442990" y="-307776"/>
            <a:ext cx="9063872" cy="8262150"/>
          </a:xfrm>
          <a:prstGeom prst="rect">
            <a:avLst/>
          </a:prstGeom>
        </p:spPr>
      </p:pic>
    </p:spTree>
    <p:extLst>
      <p:ext uri="{BB962C8B-B14F-4D97-AF65-F5344CB8AC3E}">
        <p14:creationId xmlns:p14="http://schemas.microsoft.com/office/powerpoint/2010/main" val="327692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2">
                                            <p:bg/>
                                          </p:spTgt>
                                        </p:tgtEl>
                                        <p:attrNameLst>
                                          <p:attrName>style.visibility</p:attrName>
                                        </p:attrNameLst>
                                      </p:cBhvr>
                                      <p:to>
                                        <p:strVal val="visible"/>
                                      </p:to>
                                    </p:set>
                                    <p:anim by="(-#ppt_w*2)" calcmode="lin" valueType="num">
                                      <p:cBhvr rctx="PPT">
                                        <p:cTn id="15" dur="500" autoRev="1" fill="hold">
                                          <p:stCondLst>
                                            <p:cond delay="0"/>
                                          </p:stCondLst>
                                        </p:cTn>
                                        <p:tgtEl>
                                          <p:spTgt spid="12">
                                            <p:bg/>
                                          </p:spTgt>
                                        </p:tgtEl>
                                        <p:attrNameLst>
                                          <p:attrName>ppt_w</p:attrName>
                                        </p:attrNameLst>
                                      </p:cBhvr>
                                    </p:anim>
                                    <p:anim by="(#ppt_w*0.50)" calcmode="lin" valueType="num">
                                      <p:cBhvr>
                                        <p:cTn id="16" dur="500" decel="50000" autoRev="1" fill="hold">
                                          <p:stCondLst>
                                            <p:cond delay="0"/>
                                          </p:stCondLst>
                                        </p:cTn>
                                        <p:tgtEl>
                                          <p:spTgt spid="12">
                                            <p:bg/>
                                          </p:spTgt>
                                        </p:tgtEl>
                                        <p:attrNameLst>
                                          <p:attrName>ppt_x</p:attrName>
                                        </p:attrNameLst>
                                      </p:cBhvr>
                                    </p:anim>
                                    <p:anim from="(-#ppt_h/2)" to="(#ppt_y)" calcmode="lin" valueType="num">
                                      <p:cBhvr>
                                        <p:cTn id="17" dur="1000" fill="hold">
                                          <p:stCondLst>
                                            <p:cond delay="0"/>
                                          </p:stCondLst>
                                        </p:cTn>
                                        <p:tgtEl>
                                          <p:spTgt spid="12">
                                            <p:bg/>
                                          </p:spTgt>
                                        </p:tgtEl>
                                        <p:attrNameLst>
                                          <p:attrName>ppt_y</p:attrName>
                                        </p:attrNameLst>
                                      </p:cBhvr>
                                    </p:anim>
                                    <p:animRot by="21600000">
                                      <p:cBhvr>
                                        <p:cTn id="18" dur="1000" fill="hold">
                                          <p:stCondLst>
                                            <p:cond delay="0"/>
                                          </p:stCondLst>
                                        </p:cTn>
                                        <p:tgtEl>
                                          <p:spTgt spid="12">
                                            <p:bg/>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5"/>
          <a:stretch>
            <a:fillRect/>
          </a:stretch>
        </p:blipFill>
        <p:spPr>
          <a:xfrm>
            <a:off x="-29766" y="7181056"/>
            <a:ext cx="13112907" cy="2572545"/>
          </a:xfrm>
          <a:prstGeom prst="rect">
            <a:avLst/>
          </a:prstGeom>
          <a:ln w="12700">
            <a:miter lim="400000"/>
          </a:ln>
        </p:spPr>
      </p:pic>
      <p:sp>
        <p:nvSpPr>
          <p:cNvPr id="4" name="CasellaDiTesto 3"/>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9" name="CasellaDiTesto 8"/>
          <p:cNvSpPr txBox="1"/>
          <p:nvPr/>
        </p:nvSpPr>
        <p:spPr>
          <a:xfrm>
            <a:off x="10937971" y="8609128"/>
            <a:ext cx="1486125" cy="607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2" name="CasellaDiTesto 1">
            <a:extLst>
              <a:ext uri="{FF2B5EF4-FFF2-40B4-BE49-F238E27FC236}">
                <a16:creationId xmlns:a16="http://schemas.microsoft.com/office/drawing/2014/main" id="{073A2497-27C4-4B7C-B13A-C3125A9D5866}"/>
              </a:ext>
            </a:extLst>
          </p:cNvPr>
          <p:cNvSpPr txBox="1"/>
          <p:nvPr/>
        </p:nvSpPr>
        <p:spPr>
          <a:xfrm>
            <a:off x="619869" y="1388635"/>
            <a:ext cx="8567650" cy="4031873"/>
          </a:xfrm>
          <a:prstGeom prst="rect">
            <a:avLst/>
          </a:prstGeom>
          <a:noFill/>
          <a:ln w="3810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sym typeface="Helvetica Neue"/>
              </a:rPr>
              <a:t>Questa presentazione/testo fa parte del materiale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sym typeface="Helvetica Neue"/>
              </a:rPr>
              <a:t>didattico realizzato dalla FISE la quale possiede 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sym typeface="Helvetica Neue"/>
              </a:rPr>
              <a:t>diritti patrimoniali dell’opera. Pertanto tutte le informazioni, i dati, i contenuti editoriali, le immagini, i grafici, i disegni e, in generale, il materiale ivi contenuto e pubblicato (di seguito ‘i Contenuti’) sono protetti dalle leggi in materia di proprietà intellettuale.</a:t>
            </a:r>
          </a:p>
        </p:txBody>
      </p:sp>
      <p:sp>
        <p:nvSpPr>
          <p:cNvPr id="3" name="CasellaDiTesto 2">
            <a:extLst>
              <a:ext uri="{FF2B5EF4-FFF2-40B4-BE49-F238E27FC236}">
                <a16:creationId xmlns:a16="http://schemas.microsoft.com/office/drawing/2014/main" id="{3EFE78F6-02F2-4B3F-8331-1539D2A2C1AD}"/>
              </a:ext>
            </a:extLst>
          </p:cNvPr>
          <p:cNvSpPr txBox="1"/>
          <p:nvPr/>
        </p:nvSpPr>
        <p:spPr>
          <a:xfrm>
            <a:off x="889373" y="5686614"/>
            <a:ext cx="11549124" cy="1077218"/>
          </a:xfrm>
          <a:prstGeom prst="rect">
            <a:avLst/>
          </a:prstGeom>
          <a:solidFill>
            <a:schemeClr val="bg1"/>
          </a:solidFill>
          <a:ln w="38100">
            <a:solidFill>
              <a:schemeClr val="accent1">
                <a:lumMod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sym typeface="Helvetica Neue"/>
              </a:rPr>
              <a:t>L’Utente si obbliga a non copiare, modificare, creare lavori derivati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sym typeface="Helvetica Neue"/>
              </a:rPr>
              <a:t>da  o, comunque, disporre in qualsiasi altro modo dei Contenuti.</a:t>
            </a:r>
          </a:p>
        </p:txBody>
      </p:sp>
      <p:pic>
        <p:nvPicPr>
          <p:cNvPr id="5" name="Audio registrato">
            <a:hlinkClick r:id="" action="ppaction://media"/>
            <a:extLst>
              <a:ext uri="{FF2B5EF4-FFF2-40B4-BE49-F238E27FC236}">
                <a16:creationId xmlns:a16="http://schemas.microsoft.com/office/drawing/2014/main" id="{4C4F861A-481C-4E0F-B91B-A5BA3BCEA9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0122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4"/>
          <a:stretch>
            <a:fillRect/>
          </a:stretch>
        </p:blipFill>
        <p:spPr>
          <a:xfrm>
            <a:off x="2" y="7232263"/>
            <a:ext cx="13127135" cy="2685099"/>
          </a:xfrm>
          <a:prstGeom prst="rect">
            <a:avLst/>
          </a:prstGeom>
          <a:ln w="12700">
            <a:miter lim="400000"/>
          </a:ln>
        </p:spPr>
      </p:pic>
      <p:sp>
        <p:nvSpPr>
          <p:cNvPr id="128" name="Titolo 1"/>
          <p:cNvSpPr txBox="1">
            <a:spLocks noGrp="1"/>
          </p:cNvSpPr>
          <p:nvPr>
            <p:ph type="ctrTitle"/>
          </p:nvPr>
        </p:nvSpPr>
        <p:spPr>
          <a:xfrm>
            <a:off x="669755" y="1636440"/>
            <a:ext cx="11054081" cy="1740993"/>
          </a:xfrm>
          <a:prstGeom prst="rect">
            <a:avLst/>
          </a:prstGeom>
        </p:spPr>
        <p:txBody>
          <a:bodyPr>
            <a:noAutofit/>
          </a:bodyPr>
          <a:lstStyle/>
          <a:p>
            <a:pPr defTabSz="1274338">
              <a:defRPr sz="6000"/>
            </a:pPr>
            <a:r>
              <a:rPr lang="it-IT" sz="7200" dirty="0">
                <a:solidFill>
                  <a:srgbClr val="0070C0"/>
                </a:solidFill>
                <a:latin typeface="Gill Sans MT" panose="020B0502020104020203" pitchFamily="34" charset="0"/>
              </a:rPr>
              <a:t>CONDUZIONE</a:t>
            </a:r>
            <a:endParaRPr sz="7200" dirty="0">
              <a:solidFill>
                <a:srgbClr val="0070C0"/>
              </a:solidFill>
              <a:latin typeface="Gill Sans MT" panose="020B0502020104020203" pitchFamily="34" charset="0"/>
            </a:endParaRPr>
          </a:p>
        </p:txBody>
      </p:sp>
      <p:sp>
        <p:nvSpPr>
          <p:cNvPr id="129" name="Sottotitolo 2"/>
          <p:cNvSpPr txBox="1">
            <a:spLocks noGrp="1"/>
          </p:cNvSpPr>
          <p:nvPr>
            <p:ph type="subTitle" idx="1"/>
          </p:nvPr>
        </p:nvSpPr>
        <p:spPr>
          <a:xfrm>
            <a:off x="1929038" y="3936974"/>
            <a:ext cx="11054081" cy="216396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it-IT" sz="8000" dirty="0">
                <a:ln w="0"/>
                <a:solidFill>
                  <a:schemeClr val="bg2">
                    <a:lumMod val="50000"/>
                  </a:schemeClr>
                </a:solidFill>
                <a:effectLst>
                  <a:outerShdw blurRad="50800" dist="38100" algn="l" rotWithShape="0">
                    <a:prstClr val="black">
                      <a:alpha val="40000"/>
                    </a:prstClr>
                  </a:outerShdw>
                </a:effectLst>
              </a:rPr>
              <a:t>INTRODUZIONE AL LAVORO SUI PRIMI SALTI</a:t>
            </a:r>
            <a:endParaRPr sz="8000" dirty="0">
              <a:ln w="0"/>
              <a:solidFill>
                <a:schemeClr val="bg2">
                  <a:lumMod val="50000"/>
                </a:schemeClr>
              </a:solidFill>
              <a:effectLst>
                <a:outerShdw blurRad="50800" dist="38100" algn="l" rotWithShape="0">
                  <a:prstClr val="black">
                    <a:alpha val="40000"/>
                  </a:prstClr>
                </a:outerShdw>
              </a:effectLst>
            </a:endParaRPr>
          </a:p>
        </p:txBody>
      </p:sp>
      <p:sp>
        <p:nvSpPr>
          <p:cNvPr id="9" name="CasellaDiTesto 8"/>
          <p:cNvSpPr txBox="1"/>
          <p:nvPr/>
        </p:nvSpPr>
        <p:spPr>
          <a:xfrm>
            <a:off x="11120633" y="8621216"/>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0" name="CasellaDiTesto 9">
            <a:extLst>
              <a:ext uri="{FF2B5EF4-FFF2-40B4-BE49-F238E27FC236}">
                <a16:creationId xmlns:a16="http://schemas.microsoft.com/office/drawing/2014/main" id="{33567195-3066-48F7-A6FD-8D31ADB70FBE}"/>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pic>
        <p:nvPicPr>
          <p:cNvPr id="2" name="Audio registrato">
            <a:hlinkClick r:id="" action="ppaction://media"/>
            <a:extLst>
              <a:ext uri="{FF2B5EF4-FFF2-40B4-BE49-F238E27FC236}">
                <a16:creationId xmlns:a16="http://schemas.microsoft.com/office/drawing/2014/main" id="{7212184F-C18E-4956-B44F-27B1B8FFF3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4818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8"/>
                                        </p:tgtEl>
                                        <p:attrNameLst>
                                          <p:attrName>style.visibility</p:attrName>
                                        </p:attrNameLst>
                                      </p:cBhvr>
                                      <p:to>
                                        <p:strVal val="visible"/>
                                      </p:to>
                                    </p:set>
                                    <p:anim by="(-#ppt_w*2)" calcmode="lin" valueType="num">
                                      <p:cBhvr rctx="PPT">
                                        <p:cTn id="7" dur="500" autoRev="1" fill="hold">
                                          <p:stCondLst>
                                            <p:cond delay="0"/>
                                          </p:stCondLst>
                                        </p:cTn>
                                        <p:tgtEl>
                                          <p:spTgt spid="128"/>
                                        </p:tgtEl>
                                        <p:attrNameLst>
                                          <p:attrName>ppt_w</p:attrName>
                                        </p:attrNameLst>
                                      </p:cBhvr>
                                    </p:anim>
                                    <p:anim by="(#ppt_w*0.50)" calcmode="lin" valueType="num">
                                      <p:cBhvr>
                                        <p:cTn id="8" dur="500" decel="50000" autoRev="1" fill="hold">
                                          <p:stCondLst>
                                            <p:cond delay="0"/>
                                          </p:stCondLst>
                                        </p:cTn>
                                        <p:tgtEl>
                                          <p:spTgt spid="128"/>
                                        </p:tgtEl>
                                        <p:attrNameLst>
                                          <p:attrName>ppt_x</p:attrName>
                                        </p:attrNameLst>
                                      </p:cBhvr>
                                    </p:anim>
                                    <p:anim from="(-#ppt_h/2)" to="(#ppt_y)" calcmode="lin" valueType="num">
                                      <p:cBhvr>
                                        <p:cTn id="9" dur="1000" fill="hold">
                                          <p:stCondLst>
                                            <p:cond delay="0"/>
                                          </p:stCondLst>
                                        </p:cTn>
                                        <p:tgtEl>
                                          <p:spTgt spid="128"/>
                                        </p:tgtEl>
                                        <p:attrNameLst>
                                          <p:attrName>ppt_y</p:attrName>
                                        </p:attrNameLst>
                                      </p:cBhvr>
                                    </p:anim>
                                    <p:animRot by="21600000">
                                      <p:cBhvr>
                                        <p:cTn id="10" dur="1000" fill="hold">
                                          <p:stCondLst>
                                            <p:cond delay="0"/>
                                          </p:stCondLst>
                                        </p:cTn>
                                        <p:tgtEl>
                                          <p:spTgt spid="128"/>
                                        </p:tgtEl>
                                        <p:attrNameLst>
                                          <p:attrName>r</p:attrName>
                                        </p:attrNameLst>
                                      </p:cBhvr>
                                    </p:animRot>
                                  </p:childTnLst>
                                </p:cTn>
                              </p:par>
                            </p:childTnLst>
                          </p:cTn>
                        </p:par>
                        <p:par>
                          <p:cTn id="11" fill="hold">
                            <p:stCondLst>
                              <p:cond delay="1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29">
                                            <p:bg/>
                                          </p:spTgt>
                                        </p:tgtEl>
                                        <p:attrNameLst>
                                          <p:attrName>style.visibility</p:attrName>
                                        </p:attrNameLst>
                                      </p:cBhvr>
                                      <p:to>
                                        <p:strVal val="visible"/>
                                      </p:to>
                                    </p:set>
                                    <p:anim by="(-#ppt_w*2)" calcmode="lin" valueType="num">
                                      <p:cBhvr rctx="PPT">
                                        <p:cTn id="14" dur="500" autoRev="1" fill="hold">
                                          <p:stCondLst>
                                            <p:cond delay="0"/>
                                          </p:stCondLst>
                                        </p:cTn>
                                        <p:tgtEl>
                                          <p:spTgt spid="129">
                                            <p:bg/>
                                          </p:spTgt>
                                        </p:tgtEl>
                                        <p:attrNameLst>
                                          <p:attrName>ppt_w</p:attrName>
                                        </p:attrNameLst>
                                      </p:cBhvr>
                                    </p:anim>
                                    <p:anim by="(#ppt_w*0.50)" calcmode="lin" valueType="num">
                                      <p:cBhvr>
                                        <p:cTn id="15" dur="500" decel="50000" autoRev="1" fill="hold">
                                          <p:stCondLst>
                                            <p:cond delay="0"/>
                                          </p:stCondLst>
                                        </p:cTn>
                                        <p:tgtEl>
                                          <p:spTgt spid="129">
                                            <p:bg/>
                                          </p:spTgt>
                                        </p:tgtEl>
                                        <p:attrNameLst>
                                          <p:attrName>ppt_x</p:attrName>
                                        </p:attrNameLst>
                                      </p:cBhvr>
                                    </p:anim>
                                    <p:anim from="(-#ppt_h/2)" to="(#ppt_y)" calcmode="lin" valueType="num">
                                      <p:cBhvr>
                                        <p:cTn id="16" dur="1000" fill="hold">
                                          <p:stCondLst>
                                            <p:cond delay="0"/>
                                          </p:stCondLst>
                                        </p:cTn>
                                        <p:tgtEl>
                                          <p:spTgt spid="129">
                                            <p:bg/>
                                          </p:spTgt>
                                        </p:tgtEl>
                                        <p:attrNameLst>
                                          <p:attrName>ppt_y</p:attrName>
                                        </p:attrNameLst>
                                      </p:cBhvr>
                                    </p:anim>
                                    <p:animRot by="21600000">
                                      <p:cBhvr>
                                        <p:cTn id="17" dur="1000" fill="hold">
                                          <p:stCondLst>
                                            <p:cond delay="0"/>
                                          </p:stCondLst>
                                        </p:cTn>
                                        <p:tgtEl>
                                          <p:spTgt spid="129">
                                            <p:bg/>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29">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129">
                                            <p:txEl>
                                              <p:pRg st="0" end="0"/>
                                            </p:txEl>
                                          </p:spTgt>
                                        </p:tgtEl>
                                        <p:attrNameLst>
                                          <p:attrName>ppt_w</p:attrName>
                                        </p:attrNameLst>
                                      </p:cBhvr>
                                    </p:anim>
                                    <p:anim by="(#ppt_w*0.50)" calcmode="lin" valueType="num">
                                      <p:cBhvr>
                                        <p:cTn id="23" dur="500" decel="50000" autoRev="1" fill="hold">
                                          <p:stCondLst>
                                            <p:cond delay="0"/>
                                          </p:stCondLst>
                                        </p:cTn>
                                        <p:tgtEl>
                                          <p:spTgt spid="129">
                                            <p:txEl>
                                              <p:pRg st="0" end="0"/>
                                            </p:txEl>
                                          </p:spTgt>
                                        </p:tgtEl>
                                        <p:attrNameLst>
                                          <p:attrName>ppt_x</p:attrName>
                                        </p:attrNameLst>
                                      </p:cBhvr>
                                    </p:anim>
                                    <p:anim from="(-#ppt_h/2)" to="(#ppt_y)" calcmode="lin" valueType="num">
                                      <p:cBhvr>
                                        <p:cTn id="24" dur="1000" fill="hold">
                                          <p:stCondLst>
                                            <p:cond delay="0"/>
                                          </p:stCondLst>
                                        </p:cTn>
                                        <p:tgtEl>
                                          <p:spTgt spid="129">
                                            <p:txEl>
                                              <p:pRg st="0" end="0"/>
                                            </p:txEl>
                                          </p:spTgt>
                                        </p:tgtEl>
                                        <p:attrNameLst>
                                          <p:attrName>ppt_y</p:attrName>
                                        </p:attrNameLst>
                                      </p:cBhvr>
                                    </p:anim>
                                    <p:animRot by="21600000">
                                      <p:cBhvr>
                                        <p:cTn id="25" dur="1000" fill="hold">
                                          <p:stCondLst>
                                            <p:cond delay="0"/>
                                          </p:stCondLst>
                                        </p:cTn>
                                        <p:tgtEl>
                                          <p:spTgt spid="129">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8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128" grpId="0" animBg="1"/>
      <p:bldP spid="12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SALTI.1 </a:t>
            </a:r>
          </a:p>
        </p:txBody>
      </p:sp>
      <p:sp>
        <p:nvSpPr>
          <p:cNvPr id="17" name="CasellaDiTesto 16">
            <a:extLst>
              <a:ext uri="{FF2B5EF4-FFF2-40B4-BE49-F238E27FC236}">
                <a16:creationId xmlns:a16="http://schemas.microsoft.com/office/drawing/2014/main" id="{3905BB06-A922-4558-9F03-8DF3BECD5089}"/>
              </a:ext>
            </a:extLst>
          </p:cNvPr>
          <p:cNvSpPr txBox="1"/>
          <p:nvPr/>
        </p:nvSpPr>
        <p:spPr>
          <a:xfrm>
            <a:off x="515957" y="2150619"/>
            <a:ext cx="3751883" cy="5262979"/>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a:outerShdw blurRad="50800" dist="38100" dir="10800000" sx="103000" sy="103000" algn="r" rotWithShape="0">
              <a:prstClr val="black">
                <a:alpha val="40000"/>
              </a:prstClr>
            </a:outerShdw>
          </a:effectLst>
        </p:spPr>
        <p:txBody>
          <a:bodyPr wrap="square" rtlCol="0">
            <a:spAutoFit/>
          </a:bodyPr>
          <a:lstStyle/>
          <a:p>
            <a:pPr lvl="0" algn="l" defTabSz="457200" hangingPunct="1">
              <a:spcBef>
                <a:spcPts val="4200"/>
              </a:spcBef>
              <a:buSzPct val="145000"/>
            </a:pPr>
            <a:r>
              <a:rPr lang="it-IT" sz="2800" b="0" kern="1200" dirty="0">
                <a:solidFill>
                  <a:srgbClr val="BFBFBF">
                    <a:lumMod val="50000"/>
                  </a:srgbClr>
                </a:solidFill>
                <a:latin typeface="Corbel" panose="020B0503020204020204"/>
              </a:rPr>
              <a:t>La croce, che per la sua conformazione aiuta la direzione, deve essere costruita lasciando lo spazio necessario, tra le due barriere, per cadere.                                                                       Se posizionate attaccate tra loro diventa quasi un ostacolo fisso quindi pericoloso. </a:t>
            </a:r>
          </a:p>
        </p:txBody>
      </p:sp>
      <p:pic>
        <p:nvPicPr>
          <p:cNvPr id="13" name="Picture 3">
            <a:extLst>
              <a:ext uri="{FF2B5EF4-FFF2-40B4-BE49-F238E27FC236}">
                <a16:creationId xmlns:a16="http://schemas.microsoft.com/office/drawing/2014/main" id="{04E78DCC-4518-4763-8317-553773FDF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589" y="2267689"/>
            <a:ext cx="7047669" cy="51186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 name="Audio registrato">
            <a:hlinkClick r:id="" action="ppaction://media"/>
            <a:extLst>
              <a:ext uri="{FF2B5EF4-FFF2-40B4-BE49-F238E27FC236}">
                <a16:creationId xmlns:a16="http://schemas.microsoft.com/office/drawing/2014/main" id="{0FC7A117-E55B-4296-BD2F-D253568971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0004402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850" fill="hold"/>
                                        <p:tgtEl>
                                          <p:spTgt spid="13"/>
                                        </p:tgtEl>
                                        <p:attrNameLst>
                                          <p:attrName>ppt_w</p:attrName>
                                        </p:attrNameLst>
                                      </p:cBhvr>
                                      <p:tavLst>
                                        <p:tav tm="0">
                                          <p:val>
                                            <p:fltVal val="0"/>
                                          </p:val>
                                        </p:tav>
                                        <p:tav tm="100000">
                                          <p:val>
                                            <p:strVal val="#ppt_w"/>
                                          </p:val>
                                        </p:tav>
                                      </p:tavLst>
                                    </p:anim>
                                    <p:anim calcmode="lin" valueType="num">
                                      <p:cBhvr>
                                        <p:cTn id="8" dur="2850" fill="hold"/>
                                        <p:tgtEl>
                                          <p:spTgt spid="13"/>
                                        </p:tgtEl>
                                        <p:attrNameLst>
                                          <p:attrName>ppt_h</p:attrName>
                                        </p:attrNameLst>
                                      </p:cBhvr>
                                      <p:tavLst>
                                        <p:tav tm="0">
                                          <p:val>
                                            <p:fltVal val="0"/>
                                          </p:val>
                                        </p:tav>
                                        <p:tav tm="100000">
                                          <p:val>
                                            <p:strVal val="#ppt_h"/>
                                          </p:val>
                                        </p:tav>
                                      </p:tavLst>
                                    </p:anim>
                                    <p:animEffect transition="in" filter="fade">
                                      <p:cBhvr>
                                        <p:cTn id="9" dur="28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36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a:t>
            </a:r>
            <a:r>
              <a:rPr lang="it-IT" sz="4400" dirty="0">
                <a:solidFill>
                  <a:srgbClr val="BFBFBF">
                    <a:lumMod val="50000"/>
                  </a:srgbClr>
                </a:solidFill>
                <a:effectLst>
                  <a:outerShdw blurRad="38100" dist="38100" dir="2700000" algn="tl">
                    <a:srgbClr val="000000">
                      <a:alpha val="43137"/>
                    </a:srgbClr>
                  </a:outerShdw>
                </a:effectLst>
                <a:latin typeface="Helvetica Neue Medium"/>
              </a:rPr>
              <a:t>2</a:t>
            </a: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 </a:t>
            </a:r>
          </a:p>
        </p:txBody>
      </p:sp>
      <p:sp>
        <p:nvSpPr>
          <p:cNvPr id="17" name="CasellaDiTesto 16">
            <a:extLst>
              <a:ext uri="{FF2B5EF4-FFF2-40B4-BE49-F238E27FC236}">
                <a16:creationId xmlns:a16="http://schemas.microsoft.com/office/drawing/2014/main" id="{3905BB06-A922-4558-9F03-8DF3BECD5089}"/>
              </a:ext>
            </a:extLst>
          </p:cNvPr>
          <p:cNvSpPr txBox="1"/>
          <p:nvPr/>
        </p:nvSpPr>
        <p:spPr>
          <a:xfrm>
            <a:off x="515957" y="2150619"/>
            <a:ext cx="12035115" cy="954107"/>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a:outerShdw blurRad="50800" dist="38100" dir="18900000" sx="102000" sy="102000" algn="bl" rotWithShape="0">
              <a:prstClr val="black">
                <a:alpha val="40000"/>
              </a:prstClr>
            </a:outerShdw>
          </a:effectLst>
        </p:spPr>
        <p:txBody>
          <a:bodyPr wrap="square" rtlCol="0">
            <a:spAutoFit/>
          </a:bodyPr>
          <a:lstStyle/>
          <a:p>
            <a:pPr lvl="0" algn="l" defTabSz="457200" hangingPunct="1">
              <a:spcBef>
                <a:spcPts val="4200"/>
              </a:spcBef>
              <a:buSzPct val="145000"/>
            </a:pPr>
            <a:r>
              <a:rPr lang="it-IT" sz="2800" b="0" kern="1200" dirty="0">
                <a:solidFill>
                  <a:srgbClr val="BFBFBF">
                    <a:lumMod val="50000"/>
                  </a:srgbClr>
                </a:solidFill>
                <a:latin typeface="Corbel" panose="020B0503020204020204"/>
              </a:rPr>
              <a:t>Sia la costruzione che il posizionamento dell’esercizio (croce) hanno la loro importanza: </a:t>
            </a:r>
          </a:p>
        </p:txBody>
      </p:sp>
      <p:pic>
        <p:nvPicPr>
          <p:cNvPr id="14" name="Picture 2">
            <a:extLst>
              <a:ext uri="{FF2B5EF4-FFF2-40B4-BE49-F238E27FC236}">
                <a16:creationId xmlns:a16="http://schemas.microsoft.com/office/drawing/2014/main" id="{6AEE5EE6-9F59-4601-826C-31DD271534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704" y="3500301"/>
            <a:ext cx="6789923" cy="3819330"/>
          </a:xfrm>
          <a:prstGeom prst="roundRect">
            <a:avLst>
              <a:gd name="adj" fmla="val 1666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15" name="CasellaDiTesto 14">
            <a:extLst>
              <a:ext uri="{FF2B5EF4-FFF2-40B4-BE49-F238E27FC236}">
                <a16:creationId xmlns:a16="http://schemas.microsoft.com/office/drawing/2014/main" id="{9D8BDE47-BA95-44C7-A430-4FB2860B2142}"/>
              </a:ext>
            </a:extLst>
          </p:cNvPr>
          <p:cNvSpPr txBox="1"/>
          <p:nvPr/>
        </p:nvSpPr>
        <p:spPr>
          <a:xfrm>
            <a:off x="7329794" y="3313494"/>
            <a:ext cx="5257979" cy="4401205"/>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a:outerShdw blurRad="50800" dist="38100" dir="18900000" sx="102000" sy="102000" algn="bl" rotWithShape="0">
              <a:prstClr val="black">
                <a:alpha val="40000"/>
              </a:prstClr>
            </a:outerShdw>
          </a:effectLst>
        </p:spPr>
        <p:txBody>
          <a:bodyPr wrap="square" rtlCol="0">
            <a:spAutoFit/>
          </a:bodyPr>
          <a:lstStyle/>
          <a:p>
            <a:pPr lvl="0" algn="l" defTabSz="457200" hangingPunct="1">
              <a:spcBef>
                <a:spcPts val="4200"/>
              </a:spcBef>
              <a:buSzPct val="145000"/>
            </a:pPr>
            <a:r>
              <a:rPr lang="it-IT" sz="2800" b="0" kern="1200" dirty="0">
                <a:solidFill>
                  <a:srgbClr val="BFBFBF">
                    <a:lumMod val="50000"/>
                  </a:srgbClr>
                </a:solidFill>
                <a:latin typeface="Corbel" panose="020B0503020204020204"/>
              </a:rPr>
              <a:t>Quindi sarà meglio posizionare la croce possibilmente al centro (sulla longitudinale) in modo di poterla affrontare dalle due mani, a salire e a scendere. Se le dimensioni del campo non lo permettono (es. lato corto sotto i 20m.), posizionarla sulla linea di quarto, in modo di facilitare la girata.</a:t>
            </a:r>
          </a:p>
        </p:txBody>
      </p:sp>
      <p:pic>
        <p:nvPicPr>
          <p:cNvPr id="3" name="Audio registrato">
            <a:hlinkClick r:id="" action="ppaction://media"/>
            <a:extLst>
              <a:ext uri="{FF2B5EF4-FFF2-40B4-BE49-F238E27FC236}">
                <a16:creationId xmlns:a16="http://schemas.microsoft.com/office/drawing/2014/main" id="{88CFDB75-353E-4BA8-92D1-1826F45399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39366097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950" fill="hold"/>
                                        <p:tgtEl>
                                          <p:spTgt spid="14"/>
                                        </p:tgtEl>
                                        <p:attrNameLst>
                                          <p:attrName>ppt_w</p:attrName>
                                        </p:attrNameLst>
                                      </p:cBhvr>
                                      <p:tavLst>
                                        <p:tav tm="0">
                                          <p:val>
                                            <p:fltVal val="0"/>
                                          </p:val>
                                        </p:tav>
                                        <p:tav tm="100000">
                                          <p:val>
                                            <p:strVal val="#ppt_w"/>
                                          </p:val>
                                        </p:tav>
                                      </p:tavLst>
                                    </p:anim>
                                    <p:anim calcmode="lin" valueType="num">
                                      <p:cBhvr>
                                        <p:cTn id="8" dur="2950" fill="hold"/>
                                        <p:tgtEl>
                                          <p:spTgt spid="14"/>
                                        </p:tgtEl>
                                        <p:attrNameLst>
                                          <p:attrName>ppt_h</p:attrName>
                                        </p:attrNameLst>
                                      </p:cBhvr>
                                      <p:tavLst>
                                        <p:tav tm="0">
                                          <p:val>
                                            <p:fltVal val="0"/>
                                          </p:val>
                                        </p:tav>
                                        <p:tav tm="100000">
                                          <p:val>
                                            <p:strVal val="#ppt_h"/>
                                          </p:val>
                                        </p:tav>
                                      </p:tavLst>
                                    </p:anim>
                                    <p:animEffect transition="in" filter="fade">
                                      <p:cBhvr>
                                        <p:cTn id="9" dur="295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78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a:t>
            </a:r>
            <a:r>
              <a:rPr lang="it-IT" sz="4400" dirty="0">
                <a:solidFill>
                  <a:srgbClr val="BFBFBF">
                    <a:lumMod val="50000"/>
                  </a:srgbClr>
                </a:solidFill>
                <a:effectLst>
                  <a:outerShdw blurRad="38100" dist="38100" dir="2700000" algn="tl">
                    <a:srgbClr val="000000">
                      <a:alpha val="43137"/>
                    </a:srgbClr>
                  </a:outerShdw>
                </a:effectLst>
                <a:latin typeface="Helvetica Neue Medium"/>
              </a:rPr>
              <a:t>3</a:t>
            </a: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 </a:t>
            </a:r>
          </a:p>
        </p:txBody>
      </p:sp>
      <p:sp>
        <p:nvSpPr>
          <p:cNvPr id="15" name="CasellaDiTesto 14">
            <a:extLst>
              <a:ext uri="{FF2B5EF4-FFF2-40B4-BE49-F238E27FC236}">
                <a16:creationId xmlns:a16="http://schemas.microsoft.com/office/drawing/2014/main" id="{9D8BDE47-BA95-44C7-A430-4FB2860B2142}"/>
              </a:ext>
            </a:extLst>
          </p:cNvPr>
          <p:cNvSpPr txBox="1"/>
          <p:nvPr/>
        </p:nvSpPr>
        <p:spPr>
          <a:xfrm>
            <a:off x="2037904" y="2033557"/>
            <a:ext cx="3197777" cy="5632311"/>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a:outerShdw blurRad="76200" dir="13500000" sy="23000" kx="1200000" algn="br" rotWithShape="0">
              <a:prstClr val="black">
                <a:alpha val="20000"/>
              </a:prstClr>
            </a:outerShdw>
          </a:effectLst>
        </p:spPr>
        <p:txBody>
          <a:bodyPr wrap="square" rtlCol="0">
            <a:spAutoFit/>
          </a:bodyPr>
          <a:lstStyle/>
          <a:p>
            <a:pPr lvl="0" algn="l" defTabSz="457200" hangingPunct="1">
              <a:spcBef>
                <a:spcPts val="4200"/>
              </a:spcBef>
              <a:buSzPct val="145000"/>
            </a:pPr>
            <a:r>
              <a:rPr lang="it-IT" sz="3600" b="0" kern="1200" dirty="0">
                <a:solidFill>
                  <a:srgbClr val="BFBFBF">
                    <a:lumMod val="50000"/>
                  </a:srgbClr>
                </a:solidFill>
                <a:latin typeface="Corbel" panose="020B0503020204020204"/>
              </a:rPr>
              <a:t>La distanza tra la barriera e la croce non può essere inferiore a 2,5 m per i cavalli,                         mentre per i pony si può ridurre leggermente. </a:t>
            </a:r>
          </a:p>
        </p:txBody>
      </p:sp>
      <p:pic>
        <p:nvPicPr>
          <p:cNvPr id="13" name="Picture 2">
            <a:extLst>
              <a:ext uri="{FF2B5EF4-FFF2-40B4-BE49-F238E27FC236}">
                <a16:creationId xmlns:a16="http://schemas.microsoft.com/office/drawing/2014/main" id="{EC644B1E-40E7-42FE-84F3-B5F1F1E034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421"/>
          <a:stretch/>
        </p:blipFill>
        <p:spPr bwMode="auto">
          <a:xfrm rot="317306">
            <a:off x="5797723" y="2281574"/>
            <a:ext cx="6008636" cy="5322379"/>
          </a:xfrm>
          <a:prstGeom prst="rect">
            <a:avLst/>
          </a:prstGeom>
          <a:solidFill>
            <a:srgbClr val="FFFFFF">
              <a:shade val="85000"/>
            </a:srgbClr>
          </a:solidFill>
          <a:ln w="190500" cap="sq">
            <a:solidFill>
              <a:schemeClr val="accent1">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Audio registrato">
            <a:hlinkClick r:id="" action="ppaction://media"/>
            <a:extLst>
              <a:ext uri="{FF2B5EF4-FFF2-40B4-BE49-F238E27FC236}">
                <a16:creationId xmlns:a16="http://schemas.microsoft.com/office/drawing/2014/main" id="{129A94CF-9F60-4644-AF31-66E1F39F01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19609148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57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SALTI.4 </a:t>
            </a:r>
          </a:p>
        </p:txBody>
      </p:sp>
      <p:sp>
        <p:nvSpPr>
          <p:cNvPr id="15" name="CasellaDiTesto 14">
            <a:extLst>
              <a:ext uri="{FF2B5EF4-FFF2-40B4-BE49-F238E27FC236}">
                <a16:creationId xmlns:a16="http://schemas.microsoft.com/office/drawing/2014/main" id="{9D8BDE47-BA95-44C7-A430-4FB2860B2142}"/>
              </a:ext>
            </a:extLst>
          </p:cNvPr>
          <p:cNvSpPr txBox="1"/>
          <p:nvPr/>
        </p:nvSpPr>
        <p:spPr>
          <a:xfrm>
            <a:off x="6790059" y="2590692"/>
            <a:ext cx="5206327" cy="3416320"/>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a:outerShdw blurRad="152400" dist="317500" dir="5400000" sx="90000" sy="-19000" rotWithShape="0">
              <a:prstClr val="black">
                <a:alpha val="25000"/>
              </a:prstClr>
            </a:outerShdw>
          </a:effectLst>
        </p:spPr>
        <p:txBody>
          <a:bodyPr wrap="square" rtlCol="0">
            <a:spAutoFit/>
          </a:bodyPr>
          <a:lstStyle/>
          <a:p>
            <a:pPr lvl="0" algn="l" defTabSz="457200" hangingPunct="1">
              <a:spcBef>
                <a:spcPts val="4200"/>
              </a:spcBef>
              <a:buSzPct val="145000"/>
            </a:pPr>
            <a:r>
              <a:rPr lang="it-IT" sz="3600" b="0" kern="1200" dirty="0">
                <a:solidFill>
                  <a:srgbClr val="BFBFBF">
                    <a:lumMod val="50000"/>
                  </a:srgbClr>
                </a:solidFill>
                <a:latin typeface="Corbel" panose="020B0503020204020204"/>
              </a:rPr>
              <a:t>Altro fattore rilevante sarà aiutare l’allievo a concentrarsi sulla direzione, sia prima che dopo l’esercizio: utile sarà usare degli indicatori. </a:t>
            </a:r>
          </a:p>
        </p:txBody>
      </p:sp>
      <p:pic>
        <p:nvPicPr>
          <p:cNvPr id="14" name="Picture 5" descr="Risultati immagini per immagini salto ostacoli">
            <a:extLst>
              <a:ext uri="{FF2B5EF4-FFF2-40B4-BE49-F238E27FC236}">
                <a16:creationId xmlns:a16="http://schemas.microsoft.com/office/drawing/2014/main" id="{1D146DAF-8660-4F62-A87F-5FF227EF43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68" r="12898"/>
          <a:stretch/>
        </p:blipFill>
        <p:spPr bwMode="auto">
          <a:xfrm>
            <a:off x="938426" y="2294206"/>
            <a:ext cx="4453162" cy="4765234"/>
          </a:xfrm>
          <a:prstGeom prst="rect">
            <a:avLst/>
          </a:prstGeom>
          <a:ln w="127000" cap="sq">
            <a:solidFill>
              <a:srgbClr val="0070C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Audio registrato">
            <a:hlinkClick r:id="" action="ppaction://media"/>
            <a:extLst>
              <a:ext uri="{FF2B5EF4-FFF2-40B4-BE49-F238E27FC236}">
                <a16:creationId xmlns:a16="http://schemas.microsoft.com/office/drawing/2014/main" id="{F81A90A1-4F20-43FB-AC36-A55170A476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4011837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14"/>
                                        </p:tgtEl>
                                        <p:attrNameLst>
                                          <p:attrName>style.visibility</p:attrName>
                                        </p:attrNameLst>
                                      </p:cBhvr>
                                      <p:to>
                                        <p:strVal val="visible"/>
                                      </p:to>
                                    </p:set>
                                    <p:anim calcmode="lin" valueType="num">
                                      <p:cBhvr>
                                        <p:cTn id="7" dur="1800" fill="hold"/>
                                        <p:tgtEl>
                                          <p:spTgt spid="14"/>
                                        </p:tgtEl>
                                        <p:attrNameLst>
                                          <p:attrName>ppt_w</p:attrName>
                                        </p:attrNameLst>
                                      </p:cBhvr>
                                      <p:tavLst>
                                        <p:tav tm="0">
                                          <p:val>
                                            <p:fltVal val="0"/>
                                          </p:val>
                                        </p:tav>
                                        <p:tav tm="100000">
                                          <p:val>
                                            <p:strVal val="#ppt_w"/>
                                          </p:val>
                                        </p:tav>
                                      </p:tavLst>
                                    </p:anim>
                                    <p:anim calcmode="lin" valueType="num">
                                      <p:cBhvr>
                                        <p:cTn id="8" dur="1800" fill="hold"/>
                                        <p:tgtEl>
                                          <p:spTgt spid="14"/>
                                        </p:tgtEl>
                                        <p:attrNameLst>
                                          <p:attrName>ppt_h</p:attrName>
                                        </p:attrNameLst>
                                      </p:cBhvr>
                                      <p:tavLst>
                                        <p:tav tm="0">
                                          <p:val>
                                            <p:fltVal val="0"/>
                                          </p:val>
                                        </p:tav>
                                        <p:tav tm="100000">
                                          <p:val>
                                            <p:strVal val="#ppt_h"/>
                                          </p:val>
                                        </p:tav>
                                      </p:tavLst>
                                    </p:anim>
                                    <p:animEffect transition="in" filter="fade">
                                      <p:cBhvr>
                                        <p:cTn id="9" dur="18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SALTI.5 </a:t>
            </a:r>
          </a:p>
        </p:txBody>
      </p:sp>
      <p:sp>
        <p:nvSpPr>
          <p:cNvPr id="15" name="CasellaDiTesto 14">
            <a:extLst>
              <a:ext uri="{FF2B5EF4-FFF2-40B4-BE49-F238E27FC236}">
                <a16:creationId xmlns:a16="http://schemas.microsoft.com/office/drawing/2014/main" id="{9D8BDE47-BA95-44C7-A430-4FB2860B2142}"/>
              </a:ext>
            </a:extLst>
          </p:cNvPr>
          <p:cNvSpPr txBox="1"/>
          <p:nvPr/>
        </p:nvSpPr>
        <p:spPr>
          <a:xfrm>
            <a:off x="732991" y="2435498"/>
            <a:ext cx="5206327" cy="4524315"/>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a:outerShdw blurRad="50800" dist="38100" dir="10800000" sx="103000" sy="103000" algn="r" rotWithShape="0">
              <a:prstClr val="black">
                <a:alpha val="40000"/>
              </a:prstClr>
            </a:outerShdw>
          </a:effectLst>
        </p:spPr>
        <p:txBody>
          <a:bodyPr wrap="square" rtlCol="0">
            <a:spAutoFit/>
          </a:bodyPr>
          <a:lstStyle/>
          <a:p>
            <a:pPr lvl="0" algn="l" defTabSz="457200" hangingPunct="1">
              <a:spcBef>
                <a:spcPts val="4200"/>
              </a:spcBef>
              <a:buSzPct val="145000"/>
            </a:pPr>
            <a:r>
              <a:rPr lang="it-IT" sz="3200" b="0" kern="1200" dirty="0">
                <a:solidFill>
                  <a:srgbClr val="BFBFBF">
                    <a:lumMod val="50000"/>
                  </a:srgbClr>
                </a:solidFill>
                <a:latin typeface="Corbel" panose="020B0503020204020204"/>
              </a:rPr>
              <a:t>L’avvicinamento alla croce dovrà essere eseguito, all’inizio, facendo rimanere l’allievo sia prima che dopo il salto sull’inforcatura.                 In questo modo avrà già la posizione del salto, evitando così squilibri nella battuta                         e nella ricezione.</a:t>
            </a:r>
          </a:p>
        </p:txBody>
      </p:sp>
      <p:pic>
        <p:nvPicPr>
          <p:cNvPr id="13" name="Picture 2" descr="E:\IMG-20180220-WA0002.jpg">
            <a:extLst>
              <a:ext uri="{FF2B5EF4-FFF2-40B4-BE49-F238E27FC236}">
                <a16:creationId xmlns:a16="http://schemas.microsoft.com/office/drawing/2014/main" id="{32423E26-6D74-4B7A-A626-EFB693C4DE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55" r="15941"/>
          <a:stretch/>
        </p:blipFill>
        <p:spPr bwMode="auto">
          <a:xfrm>
            <a:off x="6832525" y="2435498"/>
            <a:ext cx="5536452" cy="4361492"/>
          </a:xfrm>
          <a:prstGeom prst="roundRect">
            <a:avLst>
              <a:gd name="adj" fmla="val 8594"/>
            </a:avLst>
          </a:prstGeom>
          <a:solidFill>
            <a:srgbClr val="FFFFFF">
              <a:shade val="85000"/>
            </a:srgbClr>
          </a:solidFill>
          <a:ln>
            <a:solidFill>
              <a:schemeClr val="accent1">
                <a:lumMod val="50000"/>
              </a:schemeClr>
            </a:solidFill>
          </a:ln>
          <a:effectLst>
            <a:reflection blurRad="12700" stA="38000" endPos="28000" dist="5000" dir="5400000" sy="-100000" algn="bl" rotWithShape="0"/>
          </a:effectLst>
        </p:spPr>
      </p:pic>
      <p:pic>
        <p:nvPicPr>
          <p:cNvPr id="3" name="Audio registrato">
            <a:hlinkClick r:id="" action="ppaction://media"/>
            <a:extLst>
              <a:ext uri="{FF2B5EF4-FFF2-40B4-BE49-F238E27FC236}">
                <a16:creationId xmlns:a16="http://schemas.microsoft.com/office/drawing/2014/main" id="{733B4590-A453-45D6-A4E2-A29296620C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1035167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68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958784" y="467003"/>
            <a:ext cx="3046016" cy="379579"/>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sym typeface="Helvetica Neue"/>
              </a:rPr>
              <a:t> CONDUZIONE</a:t>
            </a: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sym typeface="Helvetica Neue"/>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sym typeface="Helvetica Neue"/>
            </a:endParaRPr>
          </a:p>
        </p:txBody>
      </p:sp>
      <p:sp>
        <p:nvSpPr>
          <p:cNvPr id="10" name="Rettangolo 9">
            <a:extLst>
              <a:ext uri="{FF2B5EF4-FFF2-40B4-BE49-F238E27FC236}">
                <a16:creationId xmlns:a16="http://schemas.microsoft.com/office/drawing/2014/main" id="{934F9603-3316-40F1-B11B-C91B3C3E44B6}"/>
              </a:ext>
            </a:extLst>
          </p:cNvPr>
          <p:cNvSpPr/>
          <p:nvPr/>
        </p:nvSpPr>
        <p:spPr>
          <a:xfrm>
            <a:off x="732991" y="1172420"/>
            <a:ext cx="10161897" cy="769431"/>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marL="0" marR="0" lvl="0" indent="0" algn="l" defTabSz="58414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a:ln>
                  <a:noFill/>
                </a:ln>
                <a:solidFill>
                  <a:srgbClr val="BFBFBF">
                    <a:lumMod val="50000"/>
                  </a:srgbClr>
                </a:solidFill>
                <a:effectLst>
                  <a:outerShdw blurRad="38100" dist="38100" dir="2700000" algn="tl">
                    <a:srgbClr val="000000">
                      <a:alpha val="43137"/>
                    </a:srgbClr>
                  </a:outerShdw>
                </a:effectLst>
                <a:uLnTx/>
                <a:uFillTx/>
                <a:latin typeface="Helvetica Neue Medium"/>
                <a:sym typeface="Helvetica Neue"/>
              </a:rPr>
              <a:t>INTRODUZIONE AI PRIMI SALTI.6 </a:t>
            </a:r>
          </a:p>
        </p:txBody>
      </p:sp>
      <p:sp>
        <p:nvSpPr>
          <p:cNvPr id="15" name="CasellaDiTesto 14">
            <a:extLst>
              <a:ext uri="{FF2B5EF4-FFF2-40B4-BE49-F238E27FC236}">
                <a16:creationId xmlns:a16="http://schemas.microsoft.com/office/drawing/2014/main" id="{9D8BDE47-BA95-44C7-A430-4FB2860B2142}"/>
              </a:ext>
            </a:extLst>
          </p:cNvPr>
          <p:cNvSpPr txBox="1"/>
          <p:nvPr/>
        </p:nvSpPr>
        <p:spPr>
          <a:xfrm>
            <a:off x="148854" y="2100824"/>
            <a:ext cx="7073626" cy="2893100"/>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p:spPr>
        <p:txBody>
          <a:bodyPr wrap="square" rtlCol="0">
            <a:spAutoFit/>
          </a:bodyPr>
          <a:lstStyle/>
          <a:p>
            <a:pPr lvl="0" algn="l" defTabSz="457200" hangingPunct="1">
              <a:buSzPct val="145000"/>
            </a:pPr>
            <a:r>
              <a:rPr lang="it-IT" sz="2600" b="0" kern="1200" dirty="0">
                <a:solidFill>
                  <a:srgbClr val="BFBFBF">
                    <a:lumMod val="50000"/>
                  </a:srgbClr>
                </a:solidFill>
                <a:latin typeface="Corbel" panose="020B0503020204020204"/>
              </a:rPr>
              <a:t>Tenendo presente la progressione si potrà posizionare una barriera dopo la croce a 3 o 4  falcate di galoppo.</a:t>
            </a:r>
          </a:p>
          <a:p>
            <a:pPr lvl="0" algn="l" defTabSz="457200" hangingPunct="1">
              <a:buSzPct val="145000"/>
            </a:pPr>
            <a:r>
              <a:rPr lang="it-IT" sz="2600" b="0" kern="1200" dirty="0">
                <a:solidFill>
                  <a:srgbClr val="BFBFBF">
                    <a:lumMod val="50000"/>
                  </a:srgbClr>
                </a:solidFill>
                <a:latin typeface="Corbel" panose="020B0503020204020204"/>
              </a:rPr>
              <a:t>Altri due indicatori verranno posizionati al di là della suddetta barriera. L’allievo affrontando l’esercizio dovrà continuare al galoppo fin dopo gli indicatori.</a:t>
            </a:r>
          </a:p>
        </p:txBody>
      </p:sp>
      <p:pic>
        <p:nvPicPr>
          <p:cNvPr id="14" name="Picture 2" descr="E:\IMG-20180220-WA0003.jpg">
            <a:extLst>
              <a:ext uri="{FF2B5EF4-FFF2-40B4-BE49-F238E27FC236}">
                <a16:creationId xmlns:a16="http://schemas.microsoft.com/office/drawing/2014/main" id="{7518EC60-4DDB-4261-AEAE-62F75ACB00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245" y="2767216"/>
            <a:ext cx="5180464" cy="3869358"/>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03BB2F8-F096-486D-AAB3-332BE5AC4F0B}"/>
              </a:ext>
            </a:extLst>
          </p:cNvPr>
          <p:cNvSpPr txBox="1"/>
          <p:nvPr/>
        </p:nvSpPr>
        <p:spPr>
          <a:xfrm>
            <a:off x="320226" y="5445917"/>
            <a:ext cx="6902254" cy="1692771"/>
          </a:xfrm>
          <a:prstGeom prst="rect">
            <a:avLst/>
          </a:prstGeom>
          <a:gradFill flip="none" rotWithShape="1">
            <a:gsLst>
              <a:gs pos="0">
                <a:schemeClr val="bg1">
                  <a:lumMod val="65000"/>
                </a:schemeClr>
              </a:gs>
              <a:gs pos="50000">
                <a:schemeClr val="bg1">
                  <a:lumMod val="85000"/>
                </a:schemeClr>
              </a:gs>
              <a:gs pos="100000">
                <a:schemeClr val="bg1"/>
              </a:gs>
            </a:gsLst>
            <a:lin ang="0" scaled="1"/>
            <a:tileRect/>
          </a:gradFill>
          <a:ln w="28575">
            <a:solidFill>
              <a:schemeClr val="bg2">
                <a:lumMod val="50000"/>
              </a:schemeClr>
            </a:solidFill>
          </a:ln>
          <a:effectLst/>
        </p:spPr>
        <p:txBody>
          <a:bodyPr wrap="square" rtlCol="0">
            <a:spAutoFit/>
          </a:bodyPr>
          <a:lstStyle/>
          <a:p>
            <a:pPr lvl="0" algn="l" defTabSz="457200" hangingPunct="1">
              <a:buSzPct val="145000"/>
            </a:pPr>
            <a:r>
              <a:rPr lang="it-IT" sz="2600" b="0" kern="1200" dirty="0">
                <a:solidFill>
                  <a:srgbClr val="BFBFBF">
                    <a:lumMod val="50000"/>
                  </a:srgbClr>
                </a:solidFill>
                <a:latin typeface="Corbel" panose="020B0503020204020204"/>
              </a:rPr>
              <a:t>Seguendo la progressione della croce, con entrata al trotto con una barriera posizionata a 3 o 4 falcate di galoppo, si può creare un  piccolo verticale al posto della suddetta barriera a terra. </a:t>
            </a:r>
          </a:p>
        </p:txBody>
      </p:sp>
      <p:pic>
        <p:nvPicPr>
          <p:cNvPr id="3" name="Audio registrato">
            <a:hlinkClick r:id="" action="ppaction://media"/>
            <a:extLst>
              <a:ext uri="{FF2B5EF4-FFF2-40B4-BE49-F238E27FC236}">
                <a16:creationId xmlns:a16="http://schemas.microsoft.com/office/drawing/2014/main" id="{203ACE7A-08B6-4BA2-80DC-DE870FA465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38101970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900" fill="hold"/>
                                        <p:tgtEl>
                                          <p:spTgt spid="14"/>
                                        </p:tgtEl>
                                        <p:attrNameLst>
                                          <p:attrName>ppt_w</p:attrName>
                                        </p:attrNameLst>
                                      </p:cBhvr>
                                      <p:tavLst>
                                        <p:tav tm="0">
                                          <p:val>
                                            <p:fltVal val="0"/>
                                          </p:val>
                                        </p:tav>
                                        <p:tav tm="100000">
                                          <p:val>
                                            <p:strVal val="#ppt_w"/>
                                          </p:val>
                                        </p:tav>
                                      </p:tavLst>
                                    </p:anim>
                                    <p:anim calcmode="lin" valueType="num">
                                      <p:cBhvr>
                                        <p:cTn id="8" dur="1900" fill="hold"/>
                                        <p:tgtEl>
                                          <p:spTgt spid="14"/>
                                        </p:tgtEl>
                                        <p:attrNameLst>
                                          <p:attrName>ppt_h</p:attrName>
                                        </p:attrNameLst>
                                      </p:cBhvr>
                                      <p:tavLst>
                                        <p:tav tm="0">
                                          <p:val>
                                            <p:fltVal val="0"/>
                                          </p:val>
                                        </p:tav>
                                        <p:tav tm="100000">
                                          <p:val>
                                            <p:strVal val="#ppt_h"/>
                                          </p:val>
                                        </p:tav>
                                      </p:tavLst>
                                    </p:anim>
                                    <p:animEffect transition="in" filter="fade">
                                      <p:cBhvr>
                                        <p:cTn id="9" dur="19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31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25075</TotalTime>
  <Words>704</Words>
  <Application>Microsoft Office PowerPoint</Application>
  <PresentationFormat>Personalizzato</PresentationFormat>
  <Paragraphs>86</Paragraphs>
  <Slides>12</Slides>
  <Notes>2</Notes>
  <HiddenSlides>0</HiddenSlides>
  <MMClips>10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Calibri</vt:lpstr>
      <vt:lpstr>Corbel</vt:lpstr>
      <vt:lpstr>Gill Sans MT</vt:lpstr>
      <vt:lpstr>Helvetica Neue</vt:lpstr>
      <vt:lpstr>Helvetica Neue Medium</vt:lpstr>
      <vt:lpstr>Wingdings 2</vt:lpstr>
      <vt:lpstr>Cornice</vt:lpstr>
      <vt:lpstr>Presentazione standard di PowerPoint</vt:lpstr>
      <vt:lpstr>Presentazione standard di PowerPoint</vt:lpstr>
      <vt:lpstr>CONDUZIONE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nnnnvujydfytdyxdjyrxyjfrj</dc:title>
  <dc:creator>Alberto</dc:creator>
  <cp:lastModifiedBy>Francesco Stolfi</cp:lastModifiedBy>
  <cp:revision>1710</cp:revision>
  <dcterms:modified xsi:type="dcterms:W3CDTF">2020-08-13T09:11:15Z</dcterms:modified>
</cp:coreProperties>
</file>