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3140" r:id="rId2"/>
    <p:sldId id="3141" r:id="rId3"/>
    <p:sldId id="1380" r:id="rId4"/>
    <p:sldId id="3162" r:id="rId5"/>
    <p:sldId id="3161" r:id="rId6"/>
    <p:sldId id="3163" r:id="rId7"/>
    <p:sldId id="3164" r:id="rId8"/>
    <p:sldId id="3165" r:id="rId9"/>
    <p:sldId id="3166" r:id="rId10"/>
    <p:sldId id="3154" r:id="rId11"/>
  </p:sldIdLst>
  <p:sldSz cx="13004800" cy="9753600"/>
  <p:notesSz cx="6858000" cy="9144000"/>
  <p:defaultTextStyle>
    <a:defPPr marL="0" marR="0" indent="0" algn="l" defTabSz="91430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577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152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729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307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2883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46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038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612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modifyVerifier cryptProviderType="rsaFull" cryptAlgorithmClass="hash" cryptAlgorithmType="typeAny" cryptAlgorithmSid="4" spinCount="100000" saltData="98CBup4Ne00/jUYqDjf/pA==" hashData="JWH9gLINcNtHPEm9wc3eSfoqmc8="/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594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9667" autoAdjust="0"/>
  </p:normalViewPr>
  <p:slideViewPr>
    <p:cSldViewPr>
      <p:cViewPr varScale="1">
        <p:scale>
          <a:sx n="81" d="100"/>
          <a:sy n="81" d="100"/>
        </p:scale>
        <p:origin x="1434" y="6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444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Tutti i diritti sono riservati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5BED2-E1B9-4198-B970-3718EF0B49E7}" type="datetimeFigureOut">
              <a:rPr lang="it-IT" smtClean="0"/>
              <a:t>13/08/2020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Tutti i diritti sono riservati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68A57-3B10-4409-B8E1-D631AD677F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51481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081519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77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52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29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07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883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460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038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612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506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533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083734"/>
            <a:ext cx="9751060" cy="75861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888281" y="1083734"/>
            <a:ext cx="3120340" cy="7586135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171" y="1846682"/>
            <a:ext cx="7802880" cy="4629709"/>
          </a:xfrm>
        </p:spPr>
        <p:txBody>
          <a:bodyPr anchor="b">
            <a:normAutofit/>
          </a:bodyPr>
          <a:lstStyle>
            <a:lvl1pPr algn="l">
              <a:defRPr sz="7680" spc="-142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349" y="6642128"/>
            <a:ext cx="7802880" cy="1300480"/>
          </a:xfrm>
        </p:spPr>
        <p:txBody>
          <a:bodyPr anchor="t">
            <a:normAutofit/>
          </a:bodyPr>
          <a:lstStyle>
            <a:lvl1pPr marL="0" indent="0" algn="l">
              <a:buNone/>
              <a:defRPr sz="2844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844"/>
            </a:lvl3pPr>
            <a:lvl4pPr marL="1950690" indent="0" algn="ctr">
              <a:buNone/>
              <a:defRPr sz="2844"/>
            </a:lvl4pPr>
            <a:lvl5pPr marL="2600919" indent="0" algn="ctr">
              <a:buNone/>
              <a:defRPr sz="2844"/>
            </a:lvl5pPr>
            <a:lvl6pPr marL="3251149" indent="0" algn="ctr">
              <a:buNone/>
              <a:defRPr sz="2844"/>
            </a:lvl6pPr>
            <a:lvl7pPr marL="3901379" indent="0" algn="ctr">
              <a:buNone/>
              <a:defRPr sz="2844"/>
            </a:lvl7pPr>
            <a:lvl8pPr marL="4551609" indent="0" algn="ctr">
              <a:buNone/>
              <a:defRPr sz="2844"/>
            </a:lvl8pPr>
            <a:lvl9pPr marL="5201839" indent="0" algn="ctr">
              <a:buNone/>
              <a:defRPr sz="284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82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61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6400" y="1408853"/>
            <a:ext cx="3007360" cy="704426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5773" y="1235456"/>
            <a:ext cx="7802880" cy="7282688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45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83375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52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773" y="1846682"/>
            <a:ext cx="7802880" cy="4629709"/>
          </a:xfrm>
        </p:spPr>
        <p:txBody>
          <a:bodyPr anchor="b">
            <a:normAutofit/>
          </a:bodyPr>
          <a:lstStyle>
            <a:lvl1pPr>
              <a:defRPr sz="7680" b="0" spc="-142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5280" y="6645453"/>
            <a:ext cx="7802880" cy="1300480"/>
          </a:xfrm>
        </p:spPr>
        <p:txBody>
          <a:bodyPr anchor="t">
            <a:normAutofit/>
          </a:bodyPr>
          <a:lstStyle>
            <a:lvl1pPr marL="0" indent="0">
              <a:buNone/>
              <a:defRPr sz="2844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35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5773" y="1235456"/>
            <a:ext cx="3706368" cy="7282688"/>
          </a:xfrm>
        </p:spPr>
        <p:txBody>
          <a:bodyPr/>
          <a:lstStyle>
            <a:lvl1pPr>
              <a:defRPr sz="2702"/>
            </a:lvl1pPr>
            <a:lvl2pPr>
              <a:defRPr sz="2418"/>
            </a:lvl2pPr>
            <a:lvl3pPr>
              <a:defRPr sz="2133"/>
            </a:lvl3pPr>
            <a:lvl4pPr>
              <a:defRPr sz="1849"/>
            </a:lvl4pPr>
            <a:lvl5pPr>
              <a:defRPr sz="1849"/>
            </a:lvl5pPr>
            <a:lvl6pPr>
              <a:defRPr sz="1849"/>
            </a:lvl6pPr>
            <a:lvl7pPr>
              <a:defRPr sz="1849"/>
            </a:lvl7pPr>
            <a:lvl8pPr>
              <a:defRPr sz="1849"/>
            </a:lvl8pPr>
            <a:lvl9pPr>
              <a:defRPr sz="184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9328" y="1235456"/>
            <a:ext cx="3706368" cy="7282688"/>
          </a:xfrm>
        </p:spPr>
        <p:txBody>
          <a:bodyPr/>
          <a:lstStyle>
            <a:lvl1pPr>
              <a:defRPr sz="2702"/>
            </a:lvl1pPr>
            <a:lvl2pPr>
              <a:defRPr sz="2418"/>
            </a:lvl2pPr>
            <a:lvl3pPr>
              <a:defRPr sz="2133"/>
            </a:lvl3pPr>
            <a:lvl4pPr>
              <a:defRPr sz="1849"/>
            </a:lvl4pPr>
            <a:lvl5pPr>
              <a:defRPr sz="1849"/>
            </a:lvl5pPr>
            <a:lvl6pPr>
              <a:defRPr sz="1849"/>
            </a:lvl6pPr>
            <a:lvl7pPr>
              <a:defRPr sz="1849"/>
            </a:lvl7pPr>
            <a:lvl8pPr>
              <a:defRPr sz="1849"/>
            </a:lvl8pPr>
            <a:lvl9pPr>
              <a:defRPr sz="184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33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5773" y="1455767"/>
            <a:ext cx="3706368" cy="11487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702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702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5773" y="2746220"/>
            <a:ext cx="3706368" cy="5722112"/>
          </a:xfrm>
        </p:spPr>
        <p:txBody>
          <a:bodyPr/>
          <a:lstStyle>
            <a:lvl1pPr>
              <a:defRPr sz="2702"/>
            </a:lvl1pPr>
            <a:lvl2pPr>
              <a:defRPr sz="2418"/>
            </a:lvl2pPr>
            <a:lvl3pPr>
              <a:defRPr sz="2133"/>
            </a:lvl3pPr>
            <a:lvl4pPr>
              <a:defRPr sz="1849"/>
            </a:lvl4pPr>
            <a:lvl5pPr>
              <a:defRPr sz="1849"/>
            </a:lvl5pPr>
            <a:lvl6pPr>
              <a:defRPr sz="1849"/>
            </a:lvl6pPr>
            <a:lvl7pPr>
              <a:defRPr sz="1849"/>
            </a:lvl7pPr>
            <a:lvl8pPr>
              <a:defRPr sz="1849"/>
            </a:lvl8pPr>
            <a:lvl9pPr>
              <a:defRPr sz="184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9694" y="1455769"/>
            <a:ext cx="3706368" cy="115651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702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702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9694" y="2746220"/>
            <a:ext cx="3706368" cy="5722112"/>
          </a:xfrm>
        </p:spPr>
        <p:txBody>
          <a:bodyPr/>
          <a:lstStyle>
            <a:lvl1pPr>
              <a:defRPr sz="2702"/>
            </a:lvl1pPr>
            <a:lvl2pPr>
              <a:defRPr sz="2418"/>
            </a:lvl2pPr>
            <a:lvl3pPr>
              <a:defRPr sz="2133"/>
            </a:lvl3pPr>
            <a:lvl4pPr>
              <a:defRPr sz="1849"/>
            </a:lvl4pPr>
            <a:lvl5pPr>
              <a:defRPr sz="1849"/>
            </a:lvl5pPr>
            <a:lvl6pPr>
              <a:defRPr sz="1849"/>
            </a:lvl6pPr>
            <a:lvl7pPr>
              <a:defRPr sz="1849"/>
            </a:lvl7pPr>
            <a:lvl8pPr>
              <a:defRPr sz="1849"/>
            </a:lvl8pPr>
            <a:lvl9pPr>
              <a:defRPr sz="184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21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51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0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01" y="1625600"/>
            <a:ext cx="3023616" cy="3121152"/>
          </a:xfrm>
        </p:spPr>
        <p:txBody>
          <a:bodyPr anchor="b">
            <a:normAutofit/>
          </a:bodyPr>
          <a:lstStyle>
            <a:lvl1pPr>
              <a:defRPr sz="3982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773" y="1235456"/>
            <a:ext cx="7802880" cy="7282688"/>
          </a:xfrm>
        </p:spPr>
        <p:txBody>
          <a:bodyPr/>
          <a:lstStyle>
            <a:lvl1pPr>
              <a:defRPr sz="2844"/>
            </a:lvl1pPr>
            <a:lvl2pPr>
              <a:defRPr sz="2560"/>
            </a:lvl2pPr>
            <a:lvl3pPr>
              <a:defRPr sz="2276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3101" y="4746752"/>
            <a:ext cx="3023616" cy="364134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1778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59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01" y="1625600"/>
            <a:ext cx="3023616" cy="3121152"/>
          </a:xfrm>
        </p:spPr>
        <p:txBody>
          <a:bodyPr anchor="b">
            <a:normAutofit/>
          </a:bodyPr>
          <a:lstStyle>
            <a:lvl1pPr>
              <a:defRPr sz="3982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8688" y="1091441"/>
            <a:ext cx="8656246" cy="758179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3101" y="4751078"/>
            <a:ext cx="3023616" cy="364134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1778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732375" y="9040144"/>
            <a:ext cx="6305618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68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079399"/>
            <a:ext cx="3673163" cy="7581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780" y="1598348"/>
            <a:ext cx="3143982" cy="6543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2603588" y="1079399"/>
            <a:ext cx="409651" cy="758179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7219" y="1228954"/>
            <a:ext cx="7802880" cy="728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9963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7219" y="9040144"/>
            <a:ext cx="630561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3079" y="9040144"/>
            <a:ext cx="16329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64" b="1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08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4267" kern="1200" spc="-8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60092" indent="-260092" algn="l" defTabSz="1300460" rtl="0" eaLnBrk="1" latinLnBrk="0" hangingPunct="1">
        <a:lnSpc>
          <a:spcPct val="90000"/>
        </a:lnSpc>
        <a:spcBef>
          <a:spcPts val="1707"/>
        </a:spcBef>
        <a:buClr>
          <a:schemeClr val="accent1"/>
        </a:buClr>
        <a:buFont typeface="Wingdings 2" pitchFamily="18" charset="2"/>
        <a:buChar char=""/>
        <a:defRPr sz="2702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75345" indent="-260092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241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625575" indent="-260092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21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275804" indent="-260092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926034" indent="-260092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766" y="7181056"/>
            <a:ext cx="13112907" cy="257254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sellaDiTesto 3"/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937971" y="8609128"/>
            <a:ext cx="1486125" cy="6071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E8EBE05-DA0F-4629-84AA-3323DDD700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8000" r="15350" b="38450"/>
          <a:stretch/>
        </p:blipFill>
        <p:spPr>
          <a:xfrm>
            <a:off x="2626253" y="759701"/>
            <a:ext cx="7800867" cy="4680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E2364B6-1FA9-4EA5-870B-0B71C21AC74A}"/>
              </a:ext>
            </a:extLst>
          </p:cNvPr>
          <p:cNvSpPr/>
          <p:nvPr/>
        </p:nvSpPr>
        <p:spPr>
          <a:xfrm>
            <a:off x="1063511" y="4770807"/>
            <a:ext cx="109263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707"/>
              </a:spcBef>
              <a:spcAft>
                <a:spcPts val="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r>
              <a:rPr kumimoji="0" lang="it-IT" sz="9000" b="1" i="0" u="none" strike="noStrike" kern="1200" cap="none" spc="0" normalizeH="0" baseline="0" noProof="0" dirty="0">
                <a:ln w="0"/>
                <a:solidFill>
                  <a:srgbClr val="BFBFBF">
                    <a:lumMod val="50000"/>
                  </a:srgb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ISTRUTTORI DI BASE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368C09C-6EB9-4F79-8F65-E6BAEEA4A262}"/>
              </a:ext>
            </a:extLst>
          </p:cNvPr>
          <p:cNvSpPr txBox="1"/>
          <p:nvPr/>
        </p:nvSpPr>
        <p:spPr>
          <a:xfrm>
            <a:off x="10797158" y="0"/>
            <a:ext cx="2207642" cy="6565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 </a:t>
            </a:r>
            <a:r>
              <a:rPr lang="it-IT" sz="3600" b="0" kern="1200">
                <a:highlight>
                  <a:srgbClr val="C0C0C0"/>
                </a:highlight>
                <a:ea typeface="+mn-ea"/>
                <a:cs typeface="+mn-cs"/>
              </a:rPr>
              <a:t>16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C0C0C0"/>
              </a:highlight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6445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1096"/>
            <a:ext cx="13004801" cy="237626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ottotitolo 2"/>
          <p:cNvSpPr txBox="1">
            <a:spLocks/>
          </p:cNvSpPr>
          <p:nvPr/>
        </p:nvSpPr>
        <p:spPr>
          <a:xfrm>
            <a:off x="8618603" y="6088268"/>
            <a:ext cx="5184575" cy="57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16" tIns="65016" rIns="65016" bIns="65016" anchor="t">
            <a:noAutofit/>
          </a:bodyPr>
          <a:lstStyle>
            <a:lvl1pPr marL="0" marR="0" indent="0" algn="ctr" defTabSz="1300346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1300346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1300346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1300346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1300346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66727" marR="0" indent="-444455" algn="l" defTabSz="58414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182" marR="0" indent="-444455" algn="l" defTabSz="58414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5637" marR="0" indent="-444455" algn="l" defTabSz="58414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091" marR="0" indent="-444455" algn="l" defTabSz="58414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ctr" defTabSz="1300346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1102525" y="8769515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 w="18000">
                  <a:solidFill>
                    <a:srgbClr val="00A2FF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6D3C8C52-F464-491A-9ABA-9EEAD8D563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29038" y="1799226"/>
            <a:ext cx="11054082" cy="1124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it-IT" sz="72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GRAZIE PER L’ATTENZIONE</a:t>
            </a:r>
            <a:endParaRPr sz="7200" dirty="0">
              <a:ln w="0"/>
              <a:solidFill>
                <a:schemeClr val="bg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833215D-4357-4E63-833B-C0D67651AC11}"/>
              </a:ext>
            </a:extLst>
          </p:cNvPr>
          <p:cNvSpPr txBox="1"/>
          <p:nvPr/>
        </p:nvSpPr>
        <p:spPr>
          <a:xfrm>
            <a:off x="511299" y="88342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0A31F5-22FD-4EC3-8AC7-2473E13A355E}"/>
              </a:ext>
            </a:extLst>
          </p:cNvPr>
          <p:cNvSpPr txBox="1"/>
          <p:nvPr/>
        </p:nvSpPr>
        <p:spPr>
          <a:xfrm>
            <a:off x="6314008" y="3374960"/>
            <a:ext cx="3277051" cy="3737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PROGETTAZIONE: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COLLABORAZIONE: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CONSULENZA TECNICA: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SUPERVISIONE: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Helvetica Neue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REALIZZAZIONE GRAFICA: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SPEAKER: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Helvetica Neue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F5526A-DF49-46C8-A236-FCACCD29F356}"/>
              </a:ext>
            </a:extLst>
          </p:cNvPr>
          <p:cNvSpPr txBox="1"/>
          <p:nvPr/>
        </p:nvSpPr>
        <p:spPr>
          <a:xfrm>
            <a:off x="9958784" y="3374960"/>
            <a:ext cx="2818657" cy="3737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ALBERTO PROTTI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MARCO GAZZARRINI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GILBERTO SEBASTIANI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COMMISSIONE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 FORMAZIONE FISE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KARIN QUARTA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SERENA ROMANO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ROSSELLA ROMANO</a:t>
            </a:r>
          </a:p>
        </p:txBody>
      </p:sp>
      <p:pic>
        <p:nvPicPr>
          <p:cNvPr id="9" name="Immagine 8" descr="Immagine che contiene giocattolo, idrante, disegnando&#10;&#10;Descrizione generata automaticamente">
            <a:extLst>
              <a:ext uri="{FF2B5EF4-FFF2-40B4-BE49-F238E27FC236}">
                <a16:creationId xmlns:a16="http://schemas.microsoft.com/office/drawing/2014/main" id="{E31808F3-C215-4912-B9F2-3580B5FD8C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t="16973" r="15073" b="16095"/>
          <a:stretch/>
        </p:blipFill>
        <p:spPr>
          <a:xfrm>
            <a:off x="-1442990" y="-307776"/>
            <a:ext cx="9063872" cy="82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766" y="7181056"/>
            <a:ext cx="13112907" cy="257254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sellaDiTesto 3"/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937971" y="8609128"/>
            <a:ext cx="1486125" cy="6071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3A2497-27C4-4B7C-B13A-C3125A9D5866}"/>
              </a:ext>
            </a:extLst>
          </p:cNvPr>
          <p:cNvSpPr txBox="1"/>
          <p:nvPr/>
        </p:nvSpPr>
        <p:spPr>
          <a:xfrm>
            <a:off x="619869" y="1388635"/>
            <a:ext cx="8567650" cy="403187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Questa presentazione/testo fa parte del materiale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didattico realizzato dalla FISE la quale possiede 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diritti patrimoniali dell’opera. Pertanto tutte le informazioni, i dati, i contenuti editoriali, le immagini, i grafici, i disegni e, in generale, il materiale ivi contenuto e pubblicato (di seguito ‘i Contenuti’) sono protetti dalle leggi in materia di proprietà intellettuale.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FE78F6-02F2-4B3F-8331-1539D2A2C1AD}"/>
              </a:ext>
            </a:extLst>
          </p:cNvPr>
          <p:cNvSpPr txBox="1"/>
          <p:nvPr/>
        </p:nvSpPr>
        <p:spPr>
          <a:xfrm>
            <a:off x="889373" y="5686614"/>
            <a:ext cx="11549124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L’Utente si obbliga a non copiare, modificare, creare lavori derivati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da  o, comunque, disporre in qualsiasi altro modo dei Contenuti.</a:t>
            </a: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AF75F8B-3F4C-4C65-A455-23FFBE2384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232263"/>
            <a:ext cx="13127135" cy="268509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itolo 1"/>
          <p:cNvSpPr txBox="1">
            <a:spLocks noGrp="1"/>
          </p:cNvSpPr>
          <p:nvPr>
            <p:ph type="ctrTitle"/>
          </p:nvPr>
        </p:nvSpPr>
        <p:spPr>
          <a:xfrm>
            <a:off x="669755" y="1636440"/>
            <a:ext cx="11054081" cy="174099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1274338">
              <a:defRPr sz="6000"/>
            </a:pPr>
            <a:r>
              <a:rPr lang="it-IT" sz="7200" dirty="0">
                <a:solidFill>
                  <a:srgbClr val="0070C0"/>
                </a:solidFill>
                <a:latin typeface="Gill Sans MT" panose="020B0502020104020203" pitchFamily="34" charset="0"/>
              </a:rPr>
              <a:t>CONDUZIONE</a:t>
            </a:r>
            <a:endParaRPr sz="7200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29" name="Sottotitolo 2"/>
          <p:cNvSpPr txBox="1">
            <a:spLocks noGrp="1"/>
          </p:cNvSpPr>
          <p:nvPr>
            <p:ph type="subTitle" idx="1"/>
          </p:nvPr>
        </p:nvSpPr>
        <p:spPr>
          <a:xfrm>
            <a:off x="1929038" y="3936974"/>
            <a:ext cx="11054081" cy="237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it-IT" sz="69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INTRODUZIONE AL LAVORO SULLE BARRIERE A TERRA</a:t>
            </a:r>
            <a:endParaRPr sz="6900" dirty="0">
              <a:ln w="0"/>
              <a:solidFill>
                <a:schemeClr val="bg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120633" y="8621216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3567195-3066-48F7-A6FD-8D31ADB70FBE}"/>
              </a:ext>
            </a:extLst>
          </p:cNvPr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FD58852-4B0D-442D-8D64-80420C9E81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3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8" grpId="0" animBg="1"/>
      <p:bldP spid="12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03" y="7865959"/>
            <a:ext cx="11094517" cy="1598464"/>
          </a:xfrm>
        </p:spPr>
        <p:txBody>
          <a:bodyPr/>
          <a:lstStyle/>
          <a:p>
            <a:pPr algn="l"/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" y="7564385"/>
            <a:ext cx="12970054" cy="22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734648" y="458382"/>
            <a:ext cx="4270152" cy="3795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 </a:t>
            </a:r>
            <a:r>
              <a:rPr lang="it-IT" sz="1800" b="0" kern="1200" dirty="0">
                <a:highlight>
                  <a:srgbClr val="C0C0C0"/>
                </a:highlight>
                <a:latin typeface="Corbel" panose="020B0503020204020204"/>
                <a:ea typeface="+mn-ea"/>
                <a:cs typeface="+mn-cs"/>
              </a:rPr>
              <a:t>LAVORO SULLE BARRIERE A TERRA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C0C0C0"/>
              </a:highlight>
              <a:uLnTx/>
              <a:uFillTx/>
              <a:latin typeface="Corbel" panose="020B0503020204020204"/>
              <a:ea typeface="+mn-ea"/>
              <a:cs typeface="+mn-cs"/>
              <a:sym typeface="Helvetica Neue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107609" y="8691324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CEB191-0BF0-48A6-A590-819207A4B486}"/>
              </a:ext>
            </a:extLst>
          </p:cNvPr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36205C-A376-4185-8CE2-87443781E0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564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564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Helvetica Neue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34F9603-3316-40F1-B11B-C91B3C3E44B6}"/>
              </a:ext>
            </a:extLst>
          </p:cNvPr>
          <p:cNvSpPr/>
          <p:nvPr/>
        </p:nvSpPr>
        <p:spPr>
          <a:xfrm>
            <a:off x="732991" y="1172420"/>
            <a:ext cx="11890089" cy="14465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4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70000">
                <a:srgbClr val="F0C85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lIns="91430" tIns="45715" rIns="91430" bIns="45715">
            <a:spAutoFit/>
          </a:bodyPr>
          <a:lstStyle/>
          <a:p>
            <a:pPr marL="0" marR="0" lvl="0" indent="0" algn="l" defTabSz="5841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 Medium"/>
                <a:sym typeface="Helvetica Neue"/>
              </a:rPr>
              <a:t>INTRODUZIONE AL LAVORO SULLE BARRIERE A TERRA: PRIMI SALTI.1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B5F9121-B5F6-48BE-96A7-0FD6166A1FEB}"/>
              </a:ext>
            </a:extLst>
          </p:cNvPr>
          <p:cNvSpPr txBox="1"/>
          <p:nvPr/>
        </p:nvSpPr>
        <p:spPr>
          <a:xfrm>
            <a:off x="623500" y="2750924"/>
            <a:ext cx="11999580" cy="138499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3500000" sx="103000" sy="103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l" defTabSz="457200" hangingPunct="1">
              <a:spcBef>
                <a:spcPts val="4200"/>
              </a:spcBef>
              <a:buSzPct val="145000"/>
            </a:pPr>
            <a:r>
              <a:rPr lang="it-IT" sz="28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Le barriere a terra sono un esercizio eccellente per migliorare l’equilibrio degli allievi. Prima di affrontare questo argomento sarà importante ragionare sull’utilizzo degli indicatori.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981102F-0217-4489-BC84-A46D989F6076}"/>
              </a:ext>
            </a:extLst>
          </p:cNvPr>
          <p:cNvSpPr txBox="1"/>
          <p:nvPr/>
        </p:nvSpPr>
        <p:spPr>
          <a:xfrm>
            <a:off x="3117744" y="4766569"/>
            <a:ext cx="9289312" cy="8309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l" defTabSz="457200" hangingPunct="1">
              <a:spcBef>
                <a:spcPts val="4200"/>
              </a:spcBef>
              <a:buSzPct val="145000"/>
            </a:pPr>
            <a:r>
              <a:rPr lang="it-IT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Coni, corridoi, piante, paletti ecc. possono essere utilizzati per insegnare la direzione. L’istruttore dovrà fare uso appropriato di questo materiale.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EF985B6-07A1-4F28-A58D-B4B413825107}"/>
              </a:ext>
            </a:extLst>
          </p:cNvPr>
          <p:cNvSpPr txBox="1"/>
          <p:nvPr/>
        </p:nvSpPr>
        <p:spPr>
          <a:xfrm>
            <a:off x="518269" y="6313496"/>
            <a:ext cx="9145016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l" defTabSz="457200" hangingPunct="1">
              <a:spcBef>
                <a:spcPts val="4200"/>
              </a:spcBef>
              <a:buSzPct val="145000"/>
            </a:pPr>
            <a:r>
              <a:rPr lang="it-IT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Costruire un corridoio con due barriere a terra o con due indicatori prima e dopo una serie di barriere da affrontare, oltre ad aiutare la direzione tiene anche alta la concentrazione degli allievi.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6AE8C68-9035-48E1-8C57-B7971A41A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7" b="17199"/>
          <a:stretch/>
        </p:blipFill>
        <p:spPr bwMode="auto">
          <a:xfrm>
            <a:off x="9015334" y="6029615"/>
            <a:ext cx="3888432" cy="183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E08C98A-3F1E-40E5-B5C3-B952931B0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8" b="14072"/>
          <a:stretch/>
        </p:blipFill>
        <p:spPr bwMode="auto">
          <a:xfrm>
            <a:off x="1029792" y="4437493"/>
            <a:ext cx="2087952" cy="1522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4285AEE-C5A9-4B79-9586-943847C655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1331" y="313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24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4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03" y="7865959"/>
            <a:ext cx="11094517" cy="1598464"/>
          </a:xfrm>
        </p:spPr>
        <p:txBody>
          <a:bodyPr/>
          <a:lstStyle/>
          <a:p>
            <a:pPr algn="l"/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" y="7564385"/>
            <a:ext cx="12970054" cy="22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734648" y="458382"/>
            <a:ext cx="4270152" cy="3795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 </a:t>
            </a:r>
            <a:r>
              <a:rPr lang="it-IT" sz="1800" b="0" kern="1200" dirty="0">
                <a:highlight>
                  <a:srgbClr val="C0C0C0"/>
                </a:highlight>
                <a:latin typeface="Corbel" panose="020B0503020204020204"/>
                <a:ea typeface="+mn-ea"/>
                <a:cs typeface="+mn-cs"/>
              </a:rPr>
              <a:t>LAVORO SULLE BARR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IERE A TERRA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107609" y="8691324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CEB191-0BF0-48A6-A590-819207A4B486}"/>
              </a:ext>
            </a:extLst>
          </p:cNvPr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36205C-A376-4185-8CE2-87443781E0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564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564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Helvetica Neue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34F9603-3316-40F1-B11B-C91B3C3E44B6}"/>
              </a:ext>
            </a:extLst>
          </p:cNvPr>
          <p:cNvSpPr/>
          <p:nvPr/>
        </p:nvSpPr>
        <p:spPr>
          <a:xfrm>
            <a:off x="732991" y="1172420"/>
            <a:ext cx="11890089" cy="14465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4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70000">
                <a:srgbClr val="F0C85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lIns="91430" tIns="45715" rIns="91430" bIns="45715">
            <a:spAutoFit/>
          </a:bodyPr>
          <a:lstStyle/>
          <a:p>
            <a:pPr marL="0" marR="0" lvl="0" indent="0" algn="l" defTabSz="5841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 Medium"/>
                <a:sym typeface="Helvetica Neue"/>
              </a:rPr>
              <a:t>INTRODUZIONE AL LAVORO SULLE BARRIERE A TERRA:PRIMI SALTI.2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729FE0-D217-4EA0-86A8-09783A9F97E1}"/>
              </a:ext>
            </a:extLst>
          </p:cNvPr>
          <p:cNvSpPr txBox="1"/>
          <p:nvPr/>
        </p:nvSpPr>
        <p:spPr>
          <a:xfrm>
            <a:off x="1677864" y="3171591"/>
            <a:ext cx="4468165" cy="397031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l" defTabSz="457200" hangingPunct="1">
              <a:spcBef>
                <a:spcPts val="4200"/>
              </a:spcBef>
              <a:buSzPct val="145000"/>
            </a:pPr>
            <a:r>
              <a:rPr lang="it-IT" sz="28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Inizialmente gli allievi, al trotto, dovranno affrontare una serie di barriere a terra (sempre di numero pari) sollevati sull’inforcatura, dopo aver acquisito solidità in sella potranno eseguire questo esercizio battendo la sella, ed infine seduti.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B2B689CB-C82E-49BB-BA01-61F59A944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7"/>
          <a:stretch/>
        </p:blipFill>
        <p:spPr bwMode="auto">
          <a:xfrm>
            <a:off x="6888687" y="2953419"/>
            <a:ext cx="5058209" cy="437698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C991FFC-11FE-49D3-B026-66DBED180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67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6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03" y="7865959"/>
            <a:ext cx="11094517" cy="1598464"/>
          </a:xfrm>
        </p:spPr>
        <p:txBody>
          <a:bodyPr/>
          <a:lstStyle/>
          <a:p>
            <a:pPr algn="l"/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" y="7564385"/>
            <a:ext cx="12970054" cy="22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734648" y="458382"/>
            <a:ext cx="4270152" cy="3795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 </a:t>
            </a:r>
            <a:r>
              <a:rPr lang="it-IT" sz="1800" b="0" kern="1200" dirty="0">
                <a:highlight>
                  <a:srgbClr val="C0C0C0"/>
                </a:highlight>
                <a:latin typeface="Corbel" panose="020B0503020204020204"/>
                <a:ea typeface="+mn-ea"/>
                <a:cs typeface="+mn-cs"/>
              </a:rPr>
              <a:t>LAVORO SULLE BARR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IERE A TERRA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107609" y="8691324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CEB191-0BF0-48A6-A590-819207A4B486}"/>
              </a:ext>
            </a:extLst>
          </p:cNvPr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36205C-A376-4185-8CE2-87443781E0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564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564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Helvetica Neue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34F9603-3316-40F1-B11B-C91B3C3E44B6}"/>
              </a:ext>
            </a:extLst>
          </p:cNvPr>
          <p:cNvSpPr/>
          <p:nvPr/>
        </p:nvSpPr>
        <p:spPr>
          <a:xfrm>
            <a:off x="732991" y="1172420"/>
            <a:ext cx="11890089" cy="14465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4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70000">
                <a:srgbClr val="F0C85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lIns="91430" tIns="45715" rIns="91430" bIns="45715">
            <a:spAutoFit/>
          </a:bodyPr>
          <a:lstStyle/>
          <a:p>
            <a:pPr marL="0" marR="0" lvl="0" indent="0" algn="l" defTabSz="5841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 Medium"/>
                <a:sym typeface="Helvetica Neue"/>
              </a:rPr>
              <a:t>INTRODUZIONE AL LAVORO SULLE BARRIERE A TERRA:PRIMI SALTI.3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729FE0-D217-4EA0-86A8-09783A9F97E1}"/>
              </a:ext>
            </a:extLst>
          </p:cNvPr>
          <p:cNvSpPr txBox="1"/>
          <p:nvPr/>
        </p:nvSpPr>
        <p:spPr>
          <a:xfrm>
            <a:off x="7222480" y="2871485"/>
            <a:ext cx="4468165" cy="440120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l" defTabSz="457200" hangingPunct="1">
              <a:spcBef>
                <a:spcPts val="4200"/>
              </a:spcBef>
              <a:buSzPct val="145000"/>
            </a:pPr>
            <a:r>
              <a:rPr lang="it-IT" sz="28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L’istruttore dovrà fare particolare attenzione all’avanzamento delle mani degli allievi, infatti sarà  particolarmente importante dare la possibilità al cavallo di abbassare l’incollatura cedendo le redini, pur sempre mantenendo il contatto. </a:t>
            </a:r>
          </a:p>
        </p:txBody>
      </p:sp>
      <p:pic>
        <p:nvPicPr>
          <p:cNvPr id="14" name="Picture 2" descr="Risultati immagini per immagini di ingrid klimke sui cavalletti">
            <a:extLst>
              <a:ext uri="{FF2B5EF4-FFF2-40B4-BE49-F238E27FC236}">
                <a16:creationId xmlns:a16="http://schemas.microsoft.com/office/drawing/2014/main" id="{F0FDB6F6-2AA8-4A90-9624-93C329DBA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8" b="1"/>
          <a:stretch/>
        </p:blipFill>
        <p:spPr bwMode="auto">
          <a:xfrm>
            <a:off x="1576432" y="2875821"/>
            <a:ext cx="4205889" cy="4396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FEFB743-3FF7-4628-80AE-EF2D05178A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29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7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03" y="7865959"/>
            <a:ext cx="11094517" cy="1598464"/>
          </a:xfrm>
        </p:spPr>
        <p:txBody>
          <a:bodyPr/>
          <a:lstStyle/>
          <a:p>
            <a:pPr algn="l"/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" y="7564385"/>
            <a:ext cx="12970054" cy="22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734648" y="458382"/>
            <a:ext cx="4270152" cy="3795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 </a:t>
            </a:r>
            <a:r>
              <a:rPr lang="it-IT" sz="1800" b="0" kern="1200" dirty="0">
                <a:highlight>
                  <a:srgbClr val="C0C0C0"/>
                </a:highlight>
                <a:latin typeface="Corbel" panose="020B0503020204020204"/>
                <a:ea typeface="+mn-ea"/>
                <a:cs typeface="+mn-cs"/>
              </a:rPr>
              <a:t>LAVORO SULLE BARR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IERE A TERRA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107609" y="8691324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CEB191-0BF0-48A6-A590-819207A4B486}"/>
              </a:ext>
            </a:extLst>
          </p:cNvPr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36205C-A376-4185-8CE2-87443781E0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564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564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Helvetica Neue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34F9603-3316-40F1-B11B-C91B3C3E44B6}"/>
              </a:ext>
            </a:extLst>
          </p:cNvPr>
          <p:cNvSpPr/>
          <p:nvPr/>
        </p:nvSpPr>
        <p:spPr>
          <a:xfrm>
            <a:off x="732991" y="1172420"/>
            <a:ext cx="11890089" cy="14465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4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70000">
                <a:srgbClr val="F0C85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lIns="91430" tIns="45715" rIns="91430" bIns="45715">
            <a:spAutoFit/>
          </a:bodyPr>
          <a:lstStyle/>
          <a:p>
            <a:pPr marL="0" marR="0" lvl="0" indent="0" algn="l" defTabSz="5841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 Medium"/>
                <a:sym typeface="Helvetica Neue"/>
              </a:rPr>
              <a:t>INTRODUZIONE AL LAVORO SULLE BARRIERE A TERRA:PRIMI SALTI.4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729FE0-D217-4EA0-86A8-09783A9F97E1}"/>
              </a:ext>
            </a:extLst>
          </p:cNvPr>
          <p:cNvSpPr txBox="1"/>
          <p:nvPr/>
        </p:nvSpPr>
        <p:spPr>
          <a:xfrm>
            <a:off x="309712" y="2954585"/>
            <a:ext cx="3168352" cy="397031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5400000" sx="104000" sy="104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l" defTabSz="457200" hangingPunct="1">
              <a:spcBef>
                <a:spcPts val="4200"/>
              </a:spcBef>
              <a:buSzPct val="145000"/>
            </a:pPr>
            <a:r>
              <a:rPr lang="it-IT" sz="28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La costruzione  dell’esercizio è semplice, basta attenersi a due semplici regole:                               1) numero delle barriere                                2) distanza tra le barriere </a:t>
            </a:r>
          </a:p>
        </p:txBody>
      </p:sp>
      <p:pic>
        <p:nvPicPr>
          <p:cNvPr id="13" name="Picture 2" descr="Risultati immagini per Lavoro su barriere a terra con il cavallo">
            <a:extLst>
              <a:ext uri="{FF2B5EF4-FFF2-40B4-BE49-F238E27FC236}">
                <a16:creationId xmlns:a16="http://schemas.microsoft.com/office/drawing/2014/main" id="{F216259A-EB93-423B-BD3C-4F95032F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84" y="3351873"/>
            <a:ext cx="4888564" cy="3253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3568758-853D-46C3-8894-1D1503B90C01}"/>
              </a:ext>
            </a:extLst>
          </p:cNvPr>
          <p:cNvSpPr txBox="1"/>
          <p:nvPr/>
        </p:nvSpPr>
        <p:spPr>
          <a:xfrm>
            <a:off x="9058447" y="3030598"/>
            <a:ext cx="3535859" cy="397031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5400000" sx="104000" sy="104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l" defTabSz="457200" hangingPunct="1">
              <a:spcBef>
                <a:spcPts val="4200"/>
              </a:spcBef>
              <a:buSzPct val="145000"/>
            </a:pPr>
            <a:r>
              <a:rPr lang="it-IT" sz="28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Il numero deve sempre essere pari </a:t>
            </a:r>
            <a:r>
              <a:rPr lang="it-IT" sz="2800" b="0" kern="1200" dirty="0" err="1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affinchè</a:t>
            </a:r>
            <a:r>
              <a:rPr lang="it-IT" sz="28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 lo schema motorio dell’andatura venga completato.                        La distanza tra una barriera e l’altra sarà 1,2 m. per i cavalli 90-100 cm. per i pony. 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9B68B60-BA46-4A23-A238-730CD53DC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44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03" y="7865959"/>
            <a:ext cx="11094517" cy="1598464"/>
          </a:xfrm>
        </p:spPr>
        <p:txBody>
          <a:bodyPr/>
          <a:lstStyle/>
          <a:p>
            <a:pPr algn="l"/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" y="7564385"/>
            <a:ext cx="12970054" cy="22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734648" y="458382"/>
            <a:ext cx="4270152" cy="3795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 </a:t>
            </a:r>
            <a:r>
              <a:rPr lang="it-IT" sz="1800" b="0" kern="1200" dirty="0">
                <a:highlight>
                  <a:srgbClr val="C0C0C0"/>
                </a:highlight>
                <a:latin typeface="Corbel" panose="020B0503020204020204"/>
                <a:ea typeface="+mn-ea"/>
                <a:cs typeface="+mn-cs"/>
              </a:rPr>
              <a:t>LAVORO SULLE BARR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IERE A TERRA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107609" y="8691324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CEB191-0BF0-48A6-A590-819207A4B486}"/>
              </a:ext>
            </a:extLst>
          </p:cNvPr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36205C-A376-4185-8CE2-87443781E0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564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564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Helvetica Neue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34F9603-3316-40F1-B11B-C91B3C3E44B6}"/>
              </a:ext>
            </a:extLst>
          </p:cNvPr>
          <p:cNvSpPr/>
          <p:nvPr/>
        </p:nvSpPr>
        <p:spPr>
          <a:xfrm>
            <a:off x="732991" y="1172420"/>
            <a:ext cx="11890089" cy="14465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4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70000">
                <a:srgbClr val="F0C85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lIns="91430" tIns="45715" rIns="91430" bIns="45715">
            <a:spAutoFit/>
          </a:bodyPr>
          <a:lstStyle/>
          <a:p>
            <a:pPr marL="0" marR="0" lvl="0" indent="0" algn="l" defTabSz="5841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 Medium"/>
                <a:sym typeface="Helvetica Neue"/>
              </a:rPr>
              <a:t>INTRODUZIONE AL LAVORO SULLE BARRIERE A TERRA:PRIMI SALTI.5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729FE0-D217-4EA0-86A8-09783A9F97E1}"/>
              </a:ext>
            </a:extLst>
          </p:cNvPr>
          <p:cNvSpPr txBox="1"/>
          <p:nvPr/>
        </p:nvSpPr>
        <p:spPr>
          <a:xfrm>
            <a:off x="309712" y="3321957"/>
            <a:ext cx="4781953" cy="35394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5400000" sx="104000" sy="104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l" defTabSz="457200" hangingPunct="1">
              <a:spcBef>
                <a:spcPts val="4200"/>
              </a:spcBef>
              <a:buSzPct val="145000"/>
            </a:pPr>
            <a:r>
              <a:rPr lang="it-IT" sz="28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Questo esercizio può essere affrontato ‘‘per uno’’, ossia un allievo alla volta, oppure in ‘‘sezione’’, facendo molta attenzione che venga mantenuta la distanza di sicurezza tra un cavallo e l’altro.</a:t>
            </a:r>
          </a:p>
        </p:txBody>
      </p:sp>
      <p:pic>
        <p:nvPicPr>
          <p:cNvPr id="14" name="Picture 4" descr="Risultati immagini per immagini lavorare in sicurezza in equitazione">
            <a:extLst>
              <a:ext uri="{FF2B5EF4-FFF2-40B4-BE49-F238E27FC236}">
                <a16:creationId xmlns:a16="http://schemas.microsoft.com/office/drawing/2014/main" id="{B0B83E3C-802B-4167-8668-7A6D5BBE4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61" y="2920401"/>
            <a:ext cx="3435872" cy="316442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E2D6197B-5C43-4AAA-B4AF-1CA1DFFD3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/>
          <a:stretch/>
        </p:blipFill>
        <p:spPr bwMode="auto">
          <a:xfrm>
            <a:off x="9279213" y="4312528"/>
            <a:ext cx="3240360" cy="295041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5C413EE7-34D5-4306-93B0-E0F7C1C52AE9}"/>
              </a:ext>
            </a:extLst>
          </p:cNvPr>
          <p:cNvCxnSpPr>
            <a:stCxn id="16" idx="3"/>
            <a:endCxn id="16" idx="7"/>
          </p:cNvCxnSpPr>
          <p:nvPr/>
        </p:nvCxnSpPr>
        <p:spPr>
          <a:xfrm flipV="1">
            <a:off x="9753753" y="4744606"/>
            <a:ext cx="2291280" cy="2086260"/>
          </a:xfrm>
          <a:prstGeom prst="line">
            <a:avLst/>
          </a:prstGeom>
          <a:ln w="95250">
            <a:solidFill>
              <a:srgbClr val="FF0000"/>
            </a:solidFill>
          </a:ln>
          <a:effectLst>
            <a:outerShdw blurRad="50800" dist="50800" dir="5400000" sx="71000" sy="7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0902015-9558-4710-86D6-A61BC4205A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78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0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03" y="7865959"/>
            <a:ext cx="11094517" cy="1598464"/>
          </a:xfrm>
        </p:spPr>
        <p:txBody>
          <a:bodyPr/>
          <a:lstStyle/>
          <a:p>
            <a:pPr algn="l"/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" y="7564385"/>
            <a:ext cx="12970054" cy="22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734648" y="458382"/>
            <a:ext cx="4270152" cy="3795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 </a:t>
            </a:r>
            <a:r>
              <a:rPr lang="it-IT" sz="1800" b="0" kern="1200" dirty="0">
                <a:highlight>
                  <a:srgbClr val="C0C0C0"/>
                </a:highlight>
                <a:latin typeface="Corbel" panose="020B0503020204020204"/>
                <a:ea typeface="+mn-ea"/>
                <a:cs typeface="+mn-cs"/>
              </a:rPr>
              <a:t>LAVORO SULLE BARR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IERE A TERRA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107609" y="8691324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CEB191-0BF0-48A6-A590-819207A4B486}"/>
              </a:ext>
            </a:extLst>
          </p:cNvPr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t>Dipartimento Formazione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36205C-A376-4185-8CE2-87443781E0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564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564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Helvetica Neue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34F9603-3316-40F1-B11B-C91B3C3E44B6}"/>
              </a:ext>
            </a:extLst>
          </p:cNvPr>
          <p:cNvSpPr/>
          <p:nvPr/>
        </p:nvSpPr>
        <p:spPr>
          <a:xfrm>
            <a:off x="732991" y="1172420"/>
            <a:ext cx="11890089" cy="14465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4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70000">
                <a:srgbClr val="F0C85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lIns="91430" tIns="45715" rIns="91430" bIns="45715">
            <a:spAutoFit/>
          </a:bodyPr>
          <a:lstStyle/>
          <a:p>
            <a:pPr marL="0" marR="0" lvl="0" indent="0" algn="l" defTabSz="5841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 Medium"/>
                <a:sym typeface="Helvetica Neue"/>
              </a:rPr>
              <a:t>INTRODUZIONE AL LAVORO SULLE BARRIERE A TERRA:PRIMI SALTI.5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729FE0-D217-4EA0-86A8-09783A9F97E1}"/>
              </a:ext>
            </a:extLst>
          </p:cNvPr>
          <p:cNvSpPr txBox="1"/>
          <p:nvPr/>
        </p:nvSpPr>
        <p:spPr>
          <a:xfrm>
            <a:off x="2994617" y="2745239"/>
            <a:ext cx="9793088" cy="8309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5400000" sx="104000" sy="104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l" defTabSz="457200" hangingPunct="1">
              <a:spcBef>
                <a:spcPts val="4200"/>
              </a:spcBef>
              <a:buSzPct val="145000"/>
            </a:pPr>
            <a:r>
              <a:rPr lang="it-IT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Nel momento in cui gli allievi dimostrano sicurezza, equilibrio e controllo del cavallo si potranno </a:t>
            </a:r>
            <a:r>
              <a:rPr lang="it-IT" b="0" kern="120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iniziare gli esercizi con barriere </a:t>
            </a:r>
            <a:r>
              <a:rPr lang="it-IT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a terra al galoppo.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3568758-853D-46C3-8894-1D1503B90C01}"/>
              </a:ext>
            </a:extLst>
          </p:cNvPr>
          <p:cNvSpPr txBox="1"/>
          <p:nvPr/>
        </p:nvSpPr>
        <p:spPr>
          <a:xfrm>
            <a:off x="4387454" y="3898617"/>
            <a:ext cx="8174609" cy="8309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5400000" sx="104000" sy="104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l" defTabSz="457200" hangingPunct="1">
              <a:spcBef>
                <a:spcPts val="4200"/>
              </a:spcBef>
              <a:buSzPct val="145000"/>
            </a:pPr>
            <a:r>
              <a:rPr lang="it-IT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Si inizia con una barriera singola, poi con due in linea alla distanza di 3-4 falcate di galoppo.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CE2FE30-29BB-4D56-8A58-C6A0A6276738}"/>
              </a:ext>
            </a:extLst>
          </p:cNvPr>
          <p:cNvSpPr txBox="1"/>
          <p:nvPr/>
        </p:nvSpPr>
        <p:spPr>
          <a:xfrm>
            <a:off x="4359474" y="5106659"/>
            <a:ext cx="8400251" cy="156966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5400000" sx="104000" sy="104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l" defTabSz="457200" hangingPunct="1">
              <a:spcBef>
                <a:spcPts val="4200"/>
              </a:spcBef>
              <a:buSzPct val="145000"/>
            </a:pPr>
            <a:r>
              <a:rPr lang="it-IT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Continuando nella progressione sarà utile far eseguire all’allievo percorsi semplici di barriere a terra in modo che possa lavorare sulla direzione, sul cambio di galoppo (in aria o passando dal trotto) e sulle girate.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F7B802D-21B2-4FE8-8BD0-42BB52D8669F}"/>
              </a:ext>
            </a:extLst>
          </p:cNvPr>
          <p:cNvSpPr txBox="1"/>
          <p:nvPr/>
        </p:nvSpPr>
        <p:spPr>
          <a:xfrm>
            <a:off x="2768975" y="6969325"/>
            <a:ext cx="9793088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5400000" sx="104000" sy="104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l" defTabSz="457200" hangingPunct="1">
              <a:spcBef>
                <a:spcPts val="4200"/>
              </a:spcBef>
              <a:buSzPct val="145000"/>
            </a:pPr>
            <a:r>
              <a:rPr lang="it-IT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</a:rPr>
              <a:t>Ciò, inoltre, aiuterà a sviluppare la velocità delle azioni e di ragionamento.</a:t>
            </a:r>
          </a:p>
        </p:txBody>
      </p:sp>
      <p:pic>
        <p:nvPicPr>
          <p:cNvPr id="17" name="Picture 2" descr="Risultati immagini per Lavoro su barriere a terra con il cavallo">
            <a:extLst>
              <a:ext uri="{FF2B5EF4-FFF2-40B4-BE49-F238E27FC236}">
                <a16:creationId xmlns:a16="http://schemas.microsoft.com/office/drawing/2014/main" id="{FE5963A2-2489-4876-B4F6-3A32FB192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33" b="13934"/>
          <a:stretch/>
        </p:blipFill>
        <p:spPr bwMode="auto">
          <a:xfrm>
            <a:off x="245075" y="3689960"/>
            <a:ext cx="3888432" cy="2790158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0726941-C3D3-4597-A9E2-F7191B4C56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06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rnice">
  <a:themeElements>
    <a:clrScheme name="Cornic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rnic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rnic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25595</TotalTime>
  <Words>679</Words>
  <Application>Microsoft Office PowerPoint</Application>
  <PresentationFormat>Personalizzato</PresentationFormat>
  <Paragraphs>75</Paragraphs>
  <Slides>10</Slides>
  <Notes>2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Calibri</vt:lpstr>
      <vt:lpstr>Corbel</vt:lpstr>
      <vt:lpstr>Gill Sans MT</vt:lpstr>
      <vt:lpstr>Helvetica Neue</vt:lpstr>
      <vt:lpstr>Helvetica Neue Medium</vt:lpstr>
      <vt:lpstr>Wingdings 2</vt:lpstr>
      <vt:lpstr>Cornice</vt:lpstr>
      <vt:lpstr>Presentazione standard di PowerPoint</vt:lpstr>
      <vt:lpstr>Presentazione standard di PowerPoint</vt:lpstr>
      <vt:lpstr>CONDUZIONE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nnnnvujydfytdyxdjyrxyjfrj</dc:title>
  <dc:creator>Alberto</dc:creator>
  <cp:lastModifiedBy>Francesco Stolfi</cp:lastModifiedBy>
  <cp:revision>1720</cp:revision>
  <dcterms:modified xsi:type="dcterms:W3CDTF">2020-08-13T09:12:15Z</dcterms:modified>
</cp:coreProperties>
</file>