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640" r:id="rId2"/>
    <p:sldId id="902" r:id="rId3"/>
    <p:sldId id="903" r:id="rId4"/>
    <p:sldId id="904" r:id="rId5"/>
    <p:sldId id="906" r:id="rId6"/>
    <p:sldId id="908" r:id="rId7"/>
    <p:sldId id="910" r:id="rId8"/>
    <p:sldId id="911" r:id="rId9"/>
    <p:sldId id="912" r:id="rId10"/>
    <p:sldId id="913" r:id="rId11"/>
  </p:sldIdLst>
  <p:sldSz cx="9144000" cy="6858000" type="screen4x3"/>
  <p:notesSz cx="7099300" cy="102346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CC99FF"/>
    <a:srgbClr val="FF860D"/>
    <a:srgbClr val="FF0000"/>
    <a:srgbClr val="FF00FF"/>
    <a:srgbClr val="FFC1FF"/>
    <a:srgbClr val="57D3FF"/>
    <a:srgbClr val="C0C0C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726" autoAdjust="0"/>
  </p:normalViewPr>
  <p:slideViewPr>
    <p:cSldViewPr snapToGrid="0">
      <p:cViewPr varScale="1">
        <p:scale>
          <a:sx n="99" d="100"/>
          <a:sy n="99" d="100"/>
        </p:scale>
        <p:origin x="1260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8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9682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729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5688"/>
            <a:ext cx="5207000" cy="430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288" tIns="46316" rIns="94288" bIns="463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i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896938"/>
            <a:ext cx="4770438" cy="3578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590014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4900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30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1106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3295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460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20825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53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09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179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3449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24400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0816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C2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il titolo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28600" y="88900"/>
            <a:ext cx="88392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Progetto </a:t>
            </a: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Sviluppo dello Sport</a:t>
            </a:r>
            <a:endParaRPr lang="it-IT" sz="440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37890" name="Rectangle 6"/>
          <p:cNvSpPr>
            <a:spLocks noChangeArrowheads="1"/>
          </p:cNvSpPr>
          <p:nvPr/>
        </p:nvSpPr>
        <p:spPr bwMode="auto">
          <a:xfrm>
            <a:off x="1441640" y="543237"/>
            <a:ext cx="64944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sz="3600" i="1" dirty="0" smtClean="0">
                <a:solidFill>
                  <a:srgbClr val="FF9966"/>
                </a:solidFill>
              </a:rPr>
              <a:t>1</a:t>
            </a:r>
            <a:r>
              <a:rPr lang="it-IT" sz="2400" dirty="0" smtClean="0">
                <a:solidFill>
                  <a:srgbClr val="FF9966"/>
                </a:solidFill>
              </a:rPr>
              <a:t>° Gara di </a:t>
            </a:r>
            <a:r>
              <a:rPr lang="it-IT" sz="2400" dirty="0" err="1" smtClean="0">
                <a:solidFill>
                  <a:srgbClr val="FF9966"/>
                </a:solidFill>
              </a:rPr>
              <a:t>Paraendurance</a:t>
            </a:r>
            <a:r>
              <a:rPr lang="it-IT" sz="2400" dirty="0" smtClean="0">
                <a:solidFill>
                  <a:srgbClr val="FF9966"/>
                </a:solidFill>
              </a:rPr>
              <a:t> Liguria</a:t>
            </a:r>
            <a:endParaRPr lang="it-IT" sz="2800" dirty="0">
              <a:solidFill>
                <a:srgbClr val="FF9966"/>
              </a:solidFill>
            </a:endParaRPr>
          </a:p>
        </p:txBody>
      </p:sp>
      <p:sp>
        <p:nvSpPr>
          <p:cNvPr id="37891" name="Rectangle 5"/>
          <p:cNvSpPr txBox="1">
            <a:spLocks noChangeArrowheads="1"/>
          </p:cNvSpPr>
          <p:nvPr/>
        </p:nvSpPr>
        <p:spPr bwMode="auto">
          <a:xfrm>
            <a:off x="0" y="5834062"/>
            <a:ext cx="367792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800" dirty="0">
                <a:solidFill>
                  <a:srgbClr val="FFFFFF"/>
                </a:solidFill>
              </a:rPr>
              <a:t>Istruttore: </a:t>
            </a:r>
            <a:endParaRPr lang="it-IT" sz="1800" dirty="0" smtClean="0">
              <a:solidFill>
                <a:srgbClr val="FFFFFF"/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800" i="1" dirty="0" err="1" smtClean="0">
                <a:solidFill>
                  <a:srgbClr val="FFFFFF"/>
                </a:solidFill>
              </a:rPr>
              <a:t>Odette</a:t>
            </a:r>
            <a:r>
              <a:rPr lang="it-IT" sz="1800" i="1" dirty="0" smtClean="0">
                <a:solidFill>
                  <a:srgbClr val="FFFFFF"/>
                </a:solidFill>
              </a:rPr>
              <a:t>  LUNARDI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800" i="1" dirty="0" smtClean="0">
                <a:solidFill>
                  <a:srgbClr val="FFFFFF"/>
                </a:solidFill>
              </a:rPr>
              <a:t> </a:t>
            </a:r>
            <a:r>
              <a:rPr lang="it-IT" sz="1800" i="1" dirty="0">
                <a:solidFill>
                  <a:srgbClr val="FFFFFF"/>
                </a:solidFill>
              </a:rPr>
              <a:t>ASD  Amico Cavallo, </a:t>
            </a:r>
            <a:r>
              <a:rPr lang="it-IT" sz="1800" dirty="0">
                <a:solidFill>
                  <a:srgbClr val="FFFFFF"/>
                </a:solidFill>
              </a:rPr>
              <a:t>Genova  -  Liguria</a:t>
            </a:r>
          </a:p>
        </p:txBody>
      </p:sp>
      <p:pic>
        <p:nvPicPr>
          <p:cNvPr id="3" name="Picture 2" descr="Opera Gruppo IL BENESSERE è A CAVALLO paraendurance 201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28" y="1478199"/>
            <a:ext cx="2879455" cy="203361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1060030" y="4182284"/>
            <a:ext cx="15063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Arianna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7" name="Rectangle 2"/>
          <p:cNvSpPr/>
          <p:nvPr/>
        </p:nvSpPr>
        <p:spPr>
          <a:xfrm>
            <a:off x="3647440" y="1382518"/>
            <a:ext cx="537464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Un anno fa a Verona, in occasione della premiazione di </a:t>
            </a:r>
            <a:r>
              <a:rPr lang="it-IT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Horsemotions</a:t>
            </a:r>
            <a:r>
              <a:rPr lang="it-IT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2015 abbiamo assistito alla presentazione di un libro che parlava di </a:t>
            </a:r>
            <a:r>
              <a:rPr lang="it-IT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paraendurance</a:t>
            </a:r>
            <a:r>
              <a:rPr lang="it-IT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. L’argomento ci affascinava e spaventava nello stesso tempo, ci sembrava un terreno sconosciuto e difficile da percorrere.</a:t>
            </a:r>
          </a:p>
          <a:p>
            <a:r>
              <a:rPr lang="it-IT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Ma siamo persone che amano le sfide e le avventure, ci piace metterci in gioco, e guardare alle difficoltà in modo costruttivo.  E così abbiamo raccolto la sfida e intrapreso questa nuova avventura del </a:t>
            </a:r>
            <a:r>
              <a:rPr lang="it-IT" sz="20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paraendurance</a:t>
            </a:r>
            <a:r>
              <a:rPr lang="it-IT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. </a:t>
            </a:r>
            <a:r>
              <a:rPr lang="it-IT" sz="2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Che cosa ha voluto dire e quali emozioni ha suscitato questa esperienza, che cosa ha significato uscire dalla zona sicura del maneggio ed entrare nel mondo della campagna, della gara, degli incontri con altri cavalieri? </a:t>
            </a:r>
            <a:endParaRPr lang="it-IT" sz="20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17Opera Gruppo IL BENESSERE è A CAVALLO paraendurance 201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" y="4369869"/>
            <a:ext cx="3141399" cy="235605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7" name="Picture 6" descr="13Opera Gruppo IL BENESSERE è A CAVALLO paraendurance 2016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25" b="11507"/>
          <a:stretch/>
        </p:blipFill>
        <p:spPr>
          <a:xfrm>
            <a:off x="6308448" y="841065"/>
            <a:ext cx="2759352" cy="37209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37890" name="Rectangle 6"/>
          <p:cNvSpPr>
            <a:spLocks noChangeArrowheads="1"/>
          </p:cNvSpPr>
          <p:nvPr/>
        </p:nvSpPr>
        <p:spPr bwMode="auto">
          <a:xfrm>
            <a:off x="1441640" y="685477"/>
            <a:ext cx="64944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400" i="1" dirty="0" smtClean="0">
                <a:solidFill>
                  <a:srgbClr val="FF9966"/>
                </a:solidFill>
              </a:rPr>
              <a:t>1</a:t>
            </a:r>
            <a:r>
              <a:rPr lang="it-IT" sz="1600" dirty="0" smtClean="0">
                <a:solidFill>
                  <a:srgbClr val="FF9966"/>
                </a:solidFill>
              </a:rPr>
              <a:t>° Gara di </a:t>
            </a:r>
            <a:r>
              <a:rPr lang="it-IT" sz="1600" dirty="0" err="1" smtClean="0">
                <a:solidFill>
                  <a:srgbClr val="FF9966"/>
                </a:solidFill>
              </a:rPr>
              <a:t>Paraendurance</a:t>
            </a:r>
            <a:r>
              <a:rPr lang="it-IT" sz="1600" dirty="0" smtClean="0">
                <a:solidFill>
                  <a:srgbClr val="FF9966"/>
                </a:solidFill>
              </a:rPr>
              <a:t> Liguria</a:t>
            </a:r>
            <a:endParaRPr lang="it-IT" sz="1800" dirty="0">
              <a:solidFill>
                <a:srgbClr val="FF99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925" y="938374"/>
            <a:ext cx="445307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…</a:t>
            </a:r>
          </a:p>
          <a:p>
            <a:r>
              <a:rPr lang="it-IT" sz="2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E' stata la mia prima partecipazione ad una gara come quella.</a:t>
            </a:r>
          </a:p>
          <a:p>
            <a:r>
              <a:rPr lang="it-IT" sz="2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Mi piace molto competere, è la cosa che preferisco di più quando</a:t>
            </a:r>
          </a:p>
          <a:p>
            <a:r>
              <a:rPr lang="it-IT" sz="2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salgo a cavallo. Anche se la gara mi fa venire voglia di mollare</a:t>
            </a:r>
          </a:p>
          <a:p>
            <a:r>
              <a:rPr lang="it-IT" sz="2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tutto </a:t>
            </a:r>
            <a:r>
              <a:rPr lang="it-IT" sz="2000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perchè</a:t>
            </a:r>
            <a:r>
              <a:rPr lang="it-IT" sz="2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ho paura di non fare bene.</a:t>
            </a:r>
            <a:endParaRPr lang="it-IT" sz="180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r>
              <a:rPr lang="it-IT" sz="1800" dirty="0" smtClean="0">
                <a:solidFill>
                  <a:srgbClr val="FFFF00"/>
                </a:solidFill>
              </a:rPr>
              <a:t>Sebastian </a:t>
            </a:r>
            <a:r>
              <a:rPr lang="it-IT" sz="1800" dirty="0" err="1" smtClean="0">
                <a:solidFill>
                  <a:srgbClr val="FFFF00"/>
                </a:solidFill>
              </a:rPr>
              <a:t>Claure</a:t>
            </a:r>
            <a:r>
              <a:rPr lang="it-IT" sz="1800" dirty="0" smtClean="0">
                <a:solidFill>
                  <a:srgbClr val="FFFF00"/>
                </a:solidFill>
              </a:rPr>
              <a:t> Valdez</a:t>
            </a:r>
            <a:endParaRPr lang="it-IT" sz="1800" dirty="0">
              <a:solidFill>
                <a:srgbClr val="FFFF00"/>
              </a:solidFill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7232562" y="5689716"/>
            <a:ext cx="1896177" cy="1032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400" dirty="0">
                <a:solidFill>
                  <a:srgbClr val="FFFFFF"/>
                </a:solidFill>
              </a:rPr>
              <a:t>Istruttore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400" i="1" dirty="0">
                <a:solidFill>
                  <a:srgbClr val="FFFFFF"/>
                </a:solidFill>
              </a:rPr>
              <a:t>Maria </a:t>
            </a:r>
            <a:r>
              <a:rPr lang="it-IT" sz="1400" i="1" dirty="0" smtClean="0">
                <a:solidFill>
                  <a:srgbClr val="FFFFFF"/>
                </a:solidFill>
              </a:rPr>
              <a:t>Ignazia  </a:t>
            </a:r>
            <a:r>
              <a:rPr lang="it-IT" sz="1400" i="1" dirty="0" smtClean="0">
                <a:solidFill>
                  <a:srgbClr val="FFFFFF"/>
                </a:solidFill>
              </a:rPr>
              <a:t>Marras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400" dirty="0" smtClean="0">
                <a:solidFill>
                  <a:srgbClr val="FFFFFF"/>
                </a:solidFill>
              </a:rPr>
              <a:t>C.I. </a:t>
            </a:r>
            <a:r>
              <a:rPr lang="it-IT" sz="1400" dirty="0" err="1" smtClean="0">
                <a:solidFill>
                  <a:srgbClr val="FFFFFF"/>
                </a:solidFill>
              </a:rPr>
              <a:t>Entella</a:t>
            </a:r>
            <a:r>
              <a:rPr lang="it-IT" sz="1400" dirty="0" smtClean="0">
                <a:solidFill>
                  <a:srgbClr val="FFFFFF"/>
                </a:solidFill>
              </a:rPr>
              <a:t> ASD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400" dirty="0" smtClean="0">
                <a:solidFill>
                  <a:srgbClr val="FFFFFF"/>
                </a:solidFill>
              </a:rPr>
              <a:t>Chiavari - </a:t>
            </a:r>
            <a:r>
              <a:rPr lang="it-IT" sz="1400" i="1" dirty="0" smtClean="0">
                <a:solidFill>
                  <a:srgbClr val="FFFFFF"/>
                </a:solidFill>
              </a:rPr>
              <a:t>Liguria</a:t>
            </a:r>
            <a:endParaRPr lang="it-IT" sz="1400" i="1" dirty="0">
              <a:solidFill>
                <a:srgbClr val="FFFFFF"/>
              </a:solidFill>
            </a:endParaRPr>
          </a:p>
        </p:txBody>
      </p:sp>
      <p:pic>
        <p:nvPicPr>
          <p:cNvPr id="8" name="Picture 2" descr="14Opera Gruppo IL BENESSERE è A CAVALLO paraendurance 2016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558" y="3837293"/>
            <a:ext cx="2170119" cy="2893491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10" name="Picture 5" descr="15Opera Gruppo IL BENESSERE è A CAVALLO paraendurance 2016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160" y="3837293"/>
            <a:ext cx="2163662" cy="2884882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28600" y="88900"/>
            <a:ext cx="88392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Progetto </a:t>
            </a: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Sviluppo dello Sport</a:t>
            </a:r>
            <a:endParaRPr lang="it-IT" sz="440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3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pera Gruppo IL BENESSERE è A CAVALLO paraendurance 2016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" t="31893" r="36" b="34038"/>
          <a:stretch/>
        </p:blipFill>
        <p:spPr>
          <a:xfrm>
            <a:off x="284481" y="3891020"/>
            <a:ext cx="3058159" cy="1849379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37890" name="Rectangle 6"/>
          <p:cNvSpPr>
            <a:spLocks noChangeArrowheads="1"/>
          </p:cNvSpPr>
          <p:nvPr/>
        </p:nvSpPr>
        <p:spPr bwMode="auto">
          <a:xfrm>
            <a:off x="1441640" y="685477"/>
            <a:ext cx="64944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400" i="1" dirty="0" smtClean="0">
                <a:solidFill>
                  <a:srgbClr val="FF9966"/>
                </a:solidFill>
              </a:rPr>
              <a:t>1</a:t>
            </a:r>
            <a:r>
              <a:rPr lang="it-IT" sz="1600" dirty="0" smtClean="0">
                <a:solidFill>
                  <a:srgbClr val="FF9966"/>
                </a:solidFill>
              </a:rPr>
              <a:t>° Gara di </a:t>
            </a:r>
            <a:r>
              <a:rPr lang="it-IT" sz="1600" dirty="0" err="1" smtClean="0">
                <a:solidFill>
                  <a:srgbClr val="FF9966"/>
                </a:solidFill>
              </a:rPr>
              <a:t>Paraendurance</a:t>
            </a:r>
            <a:r>
              <a:rPr lang="it-IT" sz="1600" dirty="0" smtClean="0">
                <a:solidFill>
                  <a:srgbClr val="FF9966"/>
                </a:solidFill>
              </a:rPr>
              <a:t> Liguria</a:t>
            </a:r>
            <a:endParaRPr lang="it-IT" sz="1800" dirty="0">
              <a:solidFill>
                <a:srgbClr val="FF9966"/>
              </a:solidFill>
            </a:endParaRPr>
          </a:p>
        </p:txBody>
      </p:sp>
      <p:sp>
        <p:nvSpPr>
          <p:cNvPr id="37891" name="Rectangle 5"/>
          <p:cNvSpPr txBox="1">
            <a:spLocks noChangeArrowheads="1"/>
          </p:cNvSpPr>
          <p:nvPr/>
        </p:nvSpPr>
        <p:spPr bwMode="auto">
          <a:xfrm>
            <a:off x="4402101" y="6409796"/>
            <a:ext cx="4289425" cy="44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400" dirty="0">
                <a:solidFill>
                  <a:srgbClr val="FFFFFF"/>
                </a:solidFill>
              </a:rPr>
              <a:t>Istruttore: </a:t>
            </a:r>
            <a:r>
              <a:rPr lang="it-IT" sz="1400" i="1" dirty="0" err="1">
                <a:solidFill>
                  <a:srgbClr val="FFFFFF"/>
                </a:solidFill>
              </a:rPr>
              <a:t>Odette</a:t>
            </a:r>
            <a:r>
              <a:rPr lang="it-IT" sz="1400" i="1" dirty="0">
                <a:solidFill>
                  <a:srgbClr val="FFFFFF"/>
                </a:solidFill>
              </a:rPr>
              <a:t>  LUNARDI - ASD  Amico Cavallo, </a:t>
            </a:r>
            <a:r>
              <a:rPr lang="it-IT" sz="1400" dirty="0">
                <a:solidFill>
                  <a:srgbClr val="FFFFFF"/>
                </a:solidFill>
              </a:rPr>
              <a:t>Genova  -  Liguria</a:t>
            </a:r>
          </a:p>
        </p:txBody>
      </p:sp>
      <p:sp>
        <p:nvSpPr>
          <p:cNvPr id="5" name="Rectangle 4"/>
          <p:cNvSpPr/>
          <p:nvPr/>
        </p:nvSpPr>
        <p:spPr>
          <a:xfrm>
            <a:off x="3430956" y="1294889"/>
            <a:ext cx="561144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800" dirty="0" smtClean="0">
                <a:solidFill>
                  <a:srgbClr val="FF0000"/>
                </a:solidFill>
              </a:rPr>
              <a:t>Il 30 luglio sono andata a Frabosa e da lì il 31 a Sassello per la gara di endurance.</a:t>
            </a:r>
          </a:p>
          <a:p>
            <a:r>
              <a:rPr lang="it-IT" sz="1800" dirty="0" smtClean="0">
                <a:solidFill>
                  <a:srgbClr val="FF0000"/>
                </a:solidFill>
              </a:rPr>
              <a:t>Mi è piaciuta molto la passeggiata nel bosco. </a:t>
            </a:r>
            <a:r>
              <a:rPr lang="it-IT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Mi hanno dato il cavallo </a:t>
            </a:r>
            <a:r>
              <a:rPr lang="it-IT" sz="20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Lentro</a:t>
            </a:r>
            <a:r>
              <a:rPr lang="it-IT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, che era un po' difficile, perché quando voleva se ne andava a mangiare l'erba e abbassava sempre la testa, ma ce l'ho fatta a farmi ubbidire!</a:t>
            </a:r>
          </a:p>
          <a:p>
            <a:r>
              <a:rPr lang="it-IT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Spero la prossima volta di fare una gara un po' più lunga.</a:t>
            </a:r>
          </a:p>
          <a:p>
            <a:r>
              <a:rPr lang="it-IT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E' stato tutto bello, ma la cosa più bella è stata per me, rivedere Dora, la prima cavalla che ho montato e che non vedevo più da tanti anni.</a:t>
            </a:r>
          </a:p>
          <a:p>
            <a:r>
              <a:rPr lang="it-IT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Era sparita e credevo che fosse morta, anche se non l'avevo mai chiesto, perché è vecchissima; invece me la sono vista lì in un paddock e sono scoppiata a piangere dalla gioia.</a:t>
            </a:r>
            <a:endParaRPr lang="it-IT" sz="20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65373" y="2226693"/>
            <a:ext cx="10963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Paola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28600" y="88900"/>
            <a:ext cx="88392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Progetto </a:t>
            </a: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Sviluppo dello Sport</a:t>
            </a:r>
            <a:endParaRPr lang="it-IT" sz="440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811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era Gruppo IL BENESSERE è A CAVALLO paraendurance 201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000" y="1440319"/>
            <a:ext cx="4318000" cy="304958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37890" name="Rectangle 6"/>
          <p:cNvSpPr>
            <a:spLocks noChangeArrowheads="1"/>
          </p:cNvSpPr>
          <p:nvPr/>
        </p:nvSpPr>
        <p:spPr bwMode="auto">
          <a:xfrm>
            <a:off x="1441640" y="685477"/>
            <a:ext cx="64944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400" i="1" dirty="0" smtClean="0">
                <a:solidFill>
                  <a:srgbClr val="FF9966"/>
                </a:solidFill>
              </a:rPr>
              <a:t>1</a:t>
            </a:r>
            <a:r>
              <a:rPr lang="it-IT" sz="1600" dirty="0" smtClean="0">
                <a:solidFill>
                  <a:srgbClr val="FF9966"/>
                </a:solidFill>
              </a:rPr>
              <a:t>° Gara di </a:t>
            </a:r>
            <a:r>
              <a:rPr lang="it-IT" sz="1600" dirty="0" err="1" smtClean="0">
                <a:solidFill>
                  <a:srgbClr val="FF9966"/>
                </a:solidFill>
              </a:rPr>
              <a:t>Paraendurance</a:t>
            </a:r>
            <a:r>
              <a:rPr lang="it-IT" sz="1600" dirty="0" smtClean="0">
                <a:solidFill>
                  <a:srgbClr val="FF9966"/>
                </a:solidFill>
              </a:rPr>
              <a:t> Liguria</a:t>
            </a:r>
            <a:endParaRPr lang="it-IT" sz="1800" dirty="0">
              <a:solidFill>
                <a:srgbClr val="FF99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0445" y="1143000"/>
            <a:ext cx="162075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Santiago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2132" y="1929147"/>
            <a:ext cx="6858000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800" dirty="0" smtClean="0">
                <a:solidFill>
                  <a:srgbClr val="FF0000"/>
                </a:solidFill>
              </a:rPr>
              <a:t>Siamo arrivati sabato pomeriggio e abbiamo scaricato due nostri cavalli e i bagagli.</a:t>
            </a:r>
          </a:p>
          <a:p>
            <a:r>
              <a:rPr lang="it-IT" sz="1800" dirty="0" smtClean="0">
                <a:solidFill>
                  <a:srgbClr val="FF0000"/>
                </a:solidFill>
              </a:rPr>
              <a:t>Mi hanno detto che dovevo montare Eolo.</a:t>
            </a:r>
          </a:p>
          <a:p>
            <a:r>
              <a:rPr lang="it-IT" sz="1800" dirty="0" smtClean="0">
                <a:solidFill>
                  <a:srgbClr val="FF0000"/>
                </a:solidFill>
              </a:rPr>
              <a:t>Domenica alla mattina presto, mi hanno detto che dovevo montare Elleboro.</a:t>
            </a:r>
          </a:p>
          <a:p>
            <a:r>
              <a:rPr lang="it-IT" sz="1800" dirty="0" smtClean="0">
                <a:solidFill>
                  <a:srgbClr val="FF0000"/>
                </a:solidFill>
              </a:rPr>
              <a:t>L'ho legato ad un anello e l'ho pulito, e cosi l'ho conosciuto.</a:t>
            </a:r>
          </a:p>
          <a:p>
            <a:r>
              <a:rPr lang="it-IT" sz="1800" dirty="0" smtClean="0">
                <a:solidFill>
                  <a:srgbClr val="FF0000"/>
                </a:solidFill>
              </a:rPr>
              <a:t>Mi hanno detto che dovevo montare Eolo. Ho portato il cavallo in visita e ho fatto la passeggiata: in squadra c'erano i pazienti di Clara e Sebastian.</a:t>
            </a:r>
          </a:p>
          <a:p>
            <a:r>
              <a:rPr lang="it-IT" sz="1800" dirty="0" smtClean="0">
                <a:solidFill>
                  <a:srgbClr val="FF0000"/>
                </a:solidFill>
              </a:rPr>
              <a:t>Ho montato Elleboro, </a:t>
            </a:r>
            <a:r>
              <a:rPr lang="it-IT" sz="1800" dirty="0" err="1" smtClean="0">
                <a:solidFill>
                  <a:srgbClr val="FF0000"/>
                </a:solidFill>
              </a:rPr>
              <a:t>grigetto</a:t>
            </a:r>
            <a:r>
              <a:rPr lang="it-IT" sz="1800" dirty="0" smtClean="0">
                <a:solidFill>
                  <a:srgbClr val="FF0000"/>
                </a:solidFill>
              </a:rPr>
              <a:t>, di carattere buono.</a:t>
            </a:r>
          </a:p>
          <a:p>
            <a:r>
              <a:rPr lang="it-IT" sz="18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Finita la gara, l'ho fatto bere e l'ho raffreddato con secchi d'acqua addosso e abbiamo fatto la  visita; c'era il veterinario e ha visitato di nuovo il cavallo.</a:t>
            </a:r>
          </a:p>
          <a:p>
            <a:r>
              <a:rPr lang="it-IT" sz="18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Io correvo vicino al cavallo e lui trottava.</a:t>
            </a:r>
          </a:p>
          <a:p>
            <a:r>
              <a:rPr lang="it-IT" sz="18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La premiazione è andata bene: sono arrivato terzo.</a:t>
            </a:r>
          </a:p>
          <a:p>
            <a:r>
              <a:rPr lang="it-IT" sz="1800" dirty="0" smtClean="0">
                <a:solidFill>
                  <a:srgbClr val="FF0000"/>
                </a:solidFill>
              </a:rPr>
              <a:t>La giornata è stata molto bella.</a:t>
            </a:r>
            <a:endParaRPr lang="it-IT" sz="1800" dirty="0">
              <a:solidFill>
                <a:srgbClr val="FF0000"/>
              </a:solidFill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199188" y="5665788"/>
            <a:ext cx="23114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400" dirty="0">
                <a:solidFill>
                  <a:srgbClr val="FFFFFF"/>
                </a:solidFill>
              </a:rPr>
              <a:t>Istruttore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400" i="1" dirty="0" smtClean="0">
                <a:solidFill>
                  <a:srgbClr val="FFFFFF"/>
                </a:solidFill>
              </a:rPr>
              <a:t>LUSENTI Michela</a:t>
            </a:r>
            <a:endParaRPr lang="it-IT" sz="1400" i="1" dirty="0">
              <a:solidFill>
                <a:srgbClr val="FFFFFF"/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400" dirty="0">
                <a:solidFill>
                  <a:srgbClr val="FFFFFF"/>
                </a:solidFill>
              </a:rPr>
              <a:t>ASD Amico </a:t>
            </a:r>
            <a:r>
              <a:rPr lang="it-IT" sz="1400" dirty="0" smtClean="0">
                <a:solidFill>
                  <a:srgbClr val="FFFFFF"/>
                </a:solidFill>
              </a:rPr>
              <a:t>Cavallo GIR</a:t>
            </a:r>
            <a:endParaRPr lang="it-IT" sz="1400" dirty="0">
              <a:solidFill>
                <a:srgbClr val="FFFFFF"/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400" dirty="0">
                <a:solidFill>
                  <a:srgbClr val="FFFFFF"/>
                </a:solidFill>
              </a:rPr>
              <a:t>Liguria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endParaRPr lang="it-IT" sz="1400" dirty="0">
              <a:solidFill>
                <a:srgbClr val="FFFFFF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28600" y="88900"/>
            <a:ext cx="88392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Progetto </a:t>
            </a: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Sviluppo dello Sport</a:t>
            </a:r>
            <a:endParaRPr lang="it-IT" sz="440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500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ChangeArrowheads="1"/>
          </p:cNvSpPr>
          <p:nvPr/>
        </p:nvSpPr>
        <p:spPr bwMode="auto">
          <a:xfrm>
            <a:off x="1441640" y="685477"/>
            <a:ext cx="64944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400" i="1" dirty="0" smtClean="0">
                <a:solidFill>
                  <a:srgbClr val="FF9966"/>
                </a:solidFill>
              </a:rPr>
              <a:t>1</a:t>
            </a:r>
            <a:r>
              <a:rPr lang="it-IT" sz="1600" dirty="0" smtClean="0">
                <a:solidFill>
                  <a:srgbClr val="FF9966"/>
                </a:solidFill>
              </a:rPr>
              <a:t>° Gara di </a:t>
            </a:r>
            <a:r>
              <a:rPr lang="it-IT" sz="1600" dirty="0" err="1" smtClean="0">
                <a:solidFill>
                  <a:srgbClr val="FF9966"/>
                </a:solidFill>
              </a:rPr>
              <a:t>Paraendurance</a:t>
            </a:r>
            <a:r>
              <a:rPr lang="it-IT" sz="1600" dirty="0" smtClean="0">
                <a:solidFill>
                  <a:srgbClr val="FF9966"/>
                </a:solidFill>
              </a:rPr>
              <a:t> Liguria</a:t>
            </a:r>
            <a:endParaRPr lang="it-IT" sz="1800" dirty="0">
              <a:solidFill>
                <a:srgbClr val="FF9966"/>
              </a:solidFill>
            </a:endParaRPr>
          </a:p>
        </p:txBody>
      </p:sp>
      <p:pic>
        <p:nvPicPr>
          <p:cNvPr id="5" name="Picture 4" descr="Opera Gruppo IL BENESSERE è A CAVALLO paraendurance 2016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561" y="1318063"/>
            <a:ext cx="3006783" cy="400904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7" name="Picture 6" descr="2Opera Gruppo IL BENESSERE è A CAVALLO paraendurance 201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682" y="1359073"/>
            <a:ext cx="1954139" cy="260551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9" name="Picture 8" descr="4Opera Gruppo IL BENESSERE è A CAVALLO paraendurance 2016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461" y="1337488"/>
            <a:ext cx="2598219" cy="3464292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10" name="Picture 9" descr="5Opera Gruppo IL BENESSERE è A CAVALLO paraendurance 2016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64" y="3953010"/>
            <a:ext cx="2107814" cy="2810419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11" name="Picture 10" descr="6Opera Gruppo IL BENESSERE è A CAVALLO paraendurance 2016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185" y="3962262"/>
            <a:ext cx="2066268" cy="2755023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6391694" y="5839042"/>
            <a:ext cx="2311400" cy="916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400" dirty="0">
                <a:solidFill>
                  <a:srgbClr val="FFFFFF"/>
                </a:solidFill>
              </a:rPr>
              <a:t>Istruttore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400" i="1" dirty="0" smtClean="0">
                <a:solidFill>
                  <a:srgbClr val="FFFFFF"/>
                </a:solidFill>
              </a:rPr>
              <a:t>LUSENTI Michela</a:t>
            </a:r>
            <a:endParaRPr lang="it-IT" sz="1400" i="1" dirty="0">
              <a:solidFill>
                <a:srgbClr val="FFFFFF"/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400" dirty="0">
                <a:solidFill>
                  <a:srgbClr val="FFFFFF"/>
                </a:solidFill>
              </a:rPr>
              <a:t>ASD Amico </a:t>
            </a:r>
            <a:r>
              <a:rPr lang="it-IT" sz="1400" dirty="0" smtClean="0">
                <a:solidFill>
                  <a:srgbClr val="FFFFFF"/>
                </a:solidFill>
              </a:rPr>
              <a:t>Cavallo GIR</a:t>
            </a:r>
            <a:endParaRPr lang="it-IT" sz="1400" dirty="0">
              <a:solidFill>
                <a:srgbClr val="FFFFFF"/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400" dirty="0" smtClean="0">
                <a:solidFill>
                  <a:srgbClr val="FFFFFF"/>
                </a:solidFill>
              </a:rPr>
              <a:t>Liguria</a:t>
            </a:r>
            <a:endParaRPr lang="it-IT" sz="1400" dirty="0">
              <a:solidFill>
                <a:srgbClr val="FFFFFF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28600" y="88900"/>
            <a:ext cx="88392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Progetto </a:t>
            </a: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Sviluppo dello Sport</a:t>
            </a:r>
            <a:endParaRPr lang="it-IT" sz="440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8112" y="1288585"/>
            <a:ext cx="162075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Santiago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8" name="Picture 7" descr="3Opera Gruppo IL BENESSERE è A CAVALLO paraendurance 2016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9563" y="3775319"/>
            <a:ext cx="2661792" cy="1996344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3436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ChangeArrowheads="1"/>
          </p:cNvSpPr>
          <p:nvPr/>
        </p:nvSpPr>
        <p:spPr bwMode="auto">
          <a:xfrm>
            <a:off x="1441640" y="685477"/>
            <a:ext cx="64944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400" i="1" dirty="0" smtClean="0">
                <a:solidFill>
                  <a:srgbClr val="FF9966"/>
                </a:solidFill>
              </a:rPr>
              <a:t>1</a:t>
            </a:r>
            <a:r>
              <a:rPr lang="it-IT" sz="1600" dirty="0" smtClean="0">
                <a:solidFill>
                  <a:srgbClr val="FF9966"/>
                </a:solidFill>
              </a:rPr>
              <a:t>° Gara di </a:t>
            </a:r>
            <a:r>
              <a:rPr lang="it-IT" sz="1600" dirty="0" err="1" smtClean="0">
                <a:solidFill>
                  <a:srgbClr val="FF9966"/>
                </a:solidFill>
              </a:rPr>
              <a:t>Paraendurance</a:t>
            </a:r>
            <a:r>
              <a:rPr lang="it-IT" sz="1600" dirty="0" smtClean="0">
                <a:solidFill>
                  <a:srgbClr val="FF9966"/>
                </a:solidFill>
              </a:rPr>
              <a:t> Liguria</a:t>
            </a:r>
            <a:endParaRPr lang="it-IT" sz="1800" dirty="0">
              <a:solidFill>
                <a:srgbClr val="FF99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680" y="778933"/>
            <a:ext cx="2985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Ed </a:t>
            </a:r>
            <a:r>
              <a:rPr lang="en-US" sz="1800" dirty="0" err="1" smtClean="0">
                <a:solidFill>
                  <a:srgbClr val="FFFF00"/>
                </a:solidFill>
              </a:rPr>
              <a:t>ecco</a:t>
            </a:r>
            <a:r>
              <a:rPr lang="en-US" sz="1800" dirty="0" smtClean="0">
                <a:solidFill>
                  <a:srgbClr val="FFFF00"/>
                </a:solidFill>
              </a:rPr>
              <a:t> </a:t>
            </a:r>
            <a:r>
              <a:rPr lang="en-US" sz="1800" dirty="0" err="1" smtClean="0">
                <a:solidFill>
                  <a:srgbClr val="FFFF00"/>
                </a:solidFill>
              </a:rPr>
              <a:t>alcune</a:t>
            </a:r>
            <a:r>
              <a:rPr lang="en-US" sz="1800" dirty="0" smtClean="0">
                <a:solidFill>
                  <a:srgbClr val="FFFF00"/>
                </a:solidFill>
              </a:rPr>
              <a:t> </a:t>
            </a:r>
            <a:r>
              <a:rPr lang="en-US" sz="1800" dirty="0" err="1" smtClean="0">
                <a:solidFill>
                  <a:srgbClr val="FFFF00"/>
                </a:solidFill>
              </a:rPr>
              <a:t>testimonianze</a:t>
            </a:r>
            <a:r>
              <a:rPr lang="en-US" sz="1800" dirty="0" smtClean="0">
                <a:solidFill>
                  <a:srgbClr val="FFFF00"/>
                </a:solidFill>
              </a:rPr>
              <a:t>:</a:t>
            </a: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6284" y="1471062"/>
            <a:ext cx="86378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Finalmente è arrivato il momento per la mia prima gara di endurance. Abbiamo affittato i cavalli e a me viene assegnato </a:t>
            </a:r>
            <a:r>
              <a:rPr lang="it-IT" sz="18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Lentro</a:t>
            </a:r>
            <a:r>
              <a:rPr lang="it-IT" sz="1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. "Sai è un po’ cattivello", mi dicono e io penso: Iniziamo bene!!. In realtà non è cattivello, è solo che non gli importa tanto della gara e starebbe tutto il tempo a mangiare. Ci mettiamo in fila e io chiudo in fondo, accompagnato dalla Ode. Il percorso è abbastanza facile. Ci sono i segnali gialli e neri da seguire ma per fortuna io seguo la fila. Verso la fine c'è un grande prato e poi il traguardo. C'è ancora da fare la visita veterinaria, ma prima raffreddiamo il cavallo con secchi d'acqua. Abbiamo finito, tanti saluti a </a:t>
            </a:r>
            <a:r>
              <a:rPr lang="it-IT" sz="18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Lentro</a:t>
            </a:r>
            <a:r>
              <a:rPr lang="it-IT" sz="1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.   </a:t>
            </a:r>
            <a:r>
              <a:rPr lang="it-IT" sz="1800" dirty="0" smtClean="0">
                <a:solidFill>
                  <a:srgbClr val="FFFF00"/>
                </a:solidFill>
              </a:rPr>
              <a:t>Ernesto (atleta)   </a:t>
            </a:r>
            <a:endParaRPr lang="it-IT" sz="1800" dirty="0" smtClean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6754" y="3976888"/>
            <a:ext cx="879361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9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L’emozione non è vincere la gara, ma stare in mezzo alla natura selvaggia, cavalcare in campagna e vedere all’improvviso un’aquila volare alla stessa altezza del colle su cui stiamo procedendo, con le ali grandi e aperte come una mano. L’emozione è la meraviglia di averla riconosciuta: è proprio un’aquila!! E sentirsi l’anima volare con lei, sentirsi energici e pieni di vita, con la voglia di andare, di fondersi con il ritmo del cavallo e con il desiderio di vivere. L’emozione è sentirsi le ali come Pegaso, in un senso di unità con il cavallo, con la natura e con l’aquila che vola insieme a noi.  </a:t>
            </a:r>
          </a:p>
          <a:p>
            <a:r>
              <a:rPr lang="it-IT" sz="1900" dirty="0" smtClean="0">
                <a:solidFill>
                  <a:srgbClr val="FFFF00"/>
                </a:solidFill>
              </a:rPr>
              <a:t>Riccardo (atleta) – L’aquila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28600" y="88900"/>
            <a:ext cx="88392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Progetto </a:t>
            </a: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Sviluppo dello Sport</a:t>
            </a:r>
            <a:endParaRPr lang="it-IT" sz="440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9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ChangeArrowheads="1"/>
          </p:cNvSpPr>
          <p:nvPr/>
        </p:nvSpPr>
        <p:spPr bwMode="auto">
          <a:xfrm>
            <a:off x="1306886" y="607939"/>
            <a:ext cx="64944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400" i="1" dirty="0" smtClean="0">
                <a:solidFill>
                  <a:srgbClr val="FFFFFF"/>
                </a:solidFill>
              </a:rPr>
              <a:t>1</a:t>
            </a:r>
            <a:r>
              <a:rPr lang="it-IT" sz="1600" dirty="0" smtClean="0">
                <a:solidFill>
                  <a:srgbClr val="FFFFFF"/>
                </a:solidFill>
              </a:rPr>
              <a:t>° Gara di Paraendurance Liguria</a:t>
            </a:r>
            <a:endParaRPr lang="it-IT" sz="1800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284" y="1891510"/>
            <a:ext cx="86437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x-none" sz="1800" dirty="0">
              <a:solidFill>
                <a:srgbClr val="FF0000"/>
              </a:solidFill>
            </a:endParaRPr>
          </a:p>
          <a:p>
            <a:endParaRPr lang="x-none" sz="1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3755" y="1090913"/>
            <a:ext cx="86492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FF860D"/>
                </a:solidFill>
              </a:rPr>
              <a:t>L’emozione è il momento delle premiazioni, a me che facevo l’assistenza non hanno dato la medaglia, ma quando ci hanno fotografati tutti insieme, tutti vestiti con la divisa del maneggio, pantaloni neri e maglietta bianca con la scritta Endurance, mi sono emozionato perché mi sentivo partecipe, un membro della squadra di Amico Cavallo, e del gruppo di tutte le persone che vanno a cavallo. Questo per me vuol dire non essere più soli.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 smtClean="0">
                <a:solidFill>
                  <a:srgbClr val="FFFF00"/>
                </a:solidFill>
              </a:rPr>
              <a:t>John (assistenza) – La squadra</a:t>
            </a:r>
            <a:endParaRPr lang="it-IT" sz="2000" dirty="0" smtClean="0">
              <a:solidFill>
                <a:srgbClr val="FFFF00"/>
              </a:solidFill>
            </a:endParaRPr>
          </a:p>
        </p:txBody>
      </p:sp>
      <p:sp>
        <p:nvSpPr>
          <p:cNvPr id="8" name="TextBox 6"/>
          <p:cNvSpPr txBox="1"/>
          <p:nvPr/>
        </p:nvSpPr>
        <p:spPr>
          <a:xfrm>
            <a:off x="263755" y="3109544"/>
            <a:ext cx="86492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L’emozione è stata quella di scoprirsi nuove capacità, perché ognuno ha le sue proprie risorse, e non ci sono differenze di valore.</a:t>
            </a:r>
          </a:p>
          <a:p>
            <a:r>
              <a:rPr lang="it-IT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L’emozione della premiazione è stata la soddisfazione di avere partecipato, e mi sentivo nel cuore un grande grazie al cavallo che ha partecipato con me. </a:t>
            </a:r>
          </a:p>
          <a:p>
            <a:r>
              <a:rPr lang="it-IT" sz="2000" dirty="0" smtClean="0">
                <a:solidFill>
                  <a:srgbClr val="FFFF00"/>
                </a:solidFill>
              </a:rPr>
              <a:t>Flavio (atleta) – La partecipazione</a:t>
            </a:r>
            <a:endParaRPr lang="it-IT" sz="2000" dirty="0" smtClean="0">
              <a:solidFill>
                <a:srgbClr val="FFFF00"/>
              </a:solidFill>
            </a:endParaRPr>
          </a:p>
        </p:txBody>
      </p:sp>
      <p:sp>
        <p:nvSpPr>
          <p:cNvPr id="9" name="TextBox 6"/>
          <p:cNvSpPr txBox="1"/>
          <p:nvPr/>
        </p:nvSpPr>
        <p:spPr>
          <a:xfrm>
            <a:off x="243435" y="4814734"/>
            <a:ext cx="85813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Il momento più emozionante è stato quando ho bagnato il cavallo per rinfrescarlo, e poi gli ho tolto l’acqua in eccesso con le mani. All’inizio mi sentivo spaesata e avevo paura di fare delle cose sbagliate, ma poi sono riuscita a farlo bene. Mi sentivo in contatto con il cavallo e tranquilla, forse perché non ero sola ma parte di un gruppo, e facevo bene il mio compito per il risultato della squadra. </a:t>
            </a:r>
          </a:p>
          <a:p>
            <a:r>
              <a:rPr lang="it-IT" sz="2000" dirty="0" smtClean="0">
                <a:solidFill>
                  <a:srgbClr val="FFFF00"/>
                </a:solidFill>
              </a:rPr>
              <a:t>Aurora (assistente) – Il contatto con il cavallo</a:t>
            </a:r>
            <a:r>
              <a:rPr lang="it-IT" sz="2000" dirty="0" smtClean="0">
                <a:solidFill>
                  <a:srgbClr val="FF0000"/>
                </a:solidFill>
              </a:rPr>
              <a:t>    </a:t>
            </a:r>
            <a:endParaRPr lang="it-IT" sz="2000" dirty="0">
              <a:solidFill>
                <a:srgbClr val="FF0000"/>
              </a:solidFill>
              <a:effectLst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28600" y="88900"/>
            <a:ext cx="88392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Progetto </a:t>
            </a: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Sviluppo dello Sport</a:t>
            </a:r>
            <a:endParaRPr lang="it-IT" sz="440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02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ChangeArrowheads="1"/>
          </p:cNvSpPr>
          <p:nvPr/>
        </p:nvSpPr>
        <p:spPr bwMode="auto">
          <a:xfrm>
            <a:off x="1441640" y="522917"/>
            <a:ext cx="64944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400" i="1" dirty="0" smtClean="0">
                <a:solidFill>
                  <a:srgbClr val="FF9966"/>
                </a:solidFill>
              </a:rPr>
              <a:t>1</a:t>
            </a:r>
            <a:r>
              <a:rPr lang="it-IT" sz="1600" dirty="0" smtClean="0">
                <a:solidFill>
                  <a:srgbClr val="FF9966"/>
                </a:solidFill>
              </a:rPr>
              <a:t>° Gara di </a:t>
            </a:r>
            <a:r>
              <a:rPr lang="it-IT" sz="1600" dirty="0" err="1" smtClean="0">
                <a:solidFill>
                  <a:srgbClr val="FF9966"/>
                </a:solidFill>
              </a:rPr>
              <a:t>Paraendurance</a:t>
            </a:r>
            <a:r>
              <a:rPr lang="it-IT" sz="1600" dirty="0" smtClean="0">
                <a:solidFill>
                  <a:srgbClr val="FF9966"/>
                </a:solidFill>
              </a:rPr>
              <a:t> Liguria</a:t>
            </a:r>
            <a:endParaRPr lang="it-IT" sz="1800" dirty="0">
              <a:solidFill>
                <a:srgbClr val="FF996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284" y="1891510"/>
            <a:ext cx="86437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x-none" sz="1800" dirty="0">
              <a:solidFill>
                <a:srgbClr val="FF0000"/>
              </a:solidFill>
            </a:endParaRPr>
          </a:p>
          <a:p>
            <a:endParaRPr lang="x-none" sz="1800" dirty="0">
              <a:solidFill>
                <a:srgbClr val="FF0000"/>
              </a:solidFill>
            </a:endParaRPr>
          </a:p>
        </p:txBody>
      </p:sp>
      <p:pic>
        <p:nvPicPr>
          <p:cNvPr id="3" name="Picture 2" descr="11Opera Gruppo IL BENESSERE è A CAVALLO paraendurance 201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7090" y="1376109"/>
            <a:ext cx="1901239" cy="3379981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8" name="Picture 7" descr="12Opera Gruppo IL BENESSERE è A CAVALLO paraendurance 201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290" y="3181973"/>
            <a:ext cx="2665128" cy="3553504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12" name="Picture 11" descr="13Opera Gruppo IL BENESSERE è A CAVALLO paraendurance 2016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42" y="3279331"/>
            <a:ext cx="2515723" cy="3354297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14" name="Picture 13" descr="15Opera Gruppo IL BENESSERE è A CAVALLO paraendurance 2016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42" y="965423"/>
            <a:ext cx="3940534" cy="221655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15" name="TextBox 14"/>
          <p:cNvSpPr txBox="1"/>
          <p:nvPr/>
        </p:nvSpPr>
        <p:spPr>
          <a:xfrm>
            <a:off x="2959739" y="5396074"/>
            <a:ext cx="3219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Atleti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e  </a:t>
            </a:r>
            <a:r>
              <a:rPr lang="en-US" dirty="0" err="1" smtClean="0">
                <a:solidFill>
                  <a:srgbClr val="FF0000"/>
                </a:solidFill>
              </a:rPr>
              <a:t>assistenti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28600" y="88900"/>
            <a:ext cx="88392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Progetto </a:t>
            </a: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Sviluppo dello Sport</a:t>
            </a:r>
            <a:endParaRPr lang="it-IT" sz="440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729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ChangeArrowheads="1"/>
          </p:cNvSpPr>
          <p:nvPr/>
        </p:nvSpPr>
        <p:spPr bwMode="auto">
          <a:xfrm>
            <a:off x="1441640" y="685477"/>
            <a:ext cx="64944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400" i="1" dirty="0" smtClean="0">
                <a:solidFill>
                  <a:srgbClr val="FF9966"/>
                </a:solidFill>
              </a:rPr>
              <a:t>1</a:t>
            </a:r>
            <a:r>
              <a:rPr lang="it-IT" sz="1600" dirty="0" smtClean="0">
                <a:solidFill>
                  <a:srgbClr val="FF9966"/>
                </a:solidFill>
              </a:rPr>
              <a:t>° Gara di </a:t>
            </a:r>
            <a:r>
              <a:rPr lang="it-IT" sz="1600" dirty="0" err="1" smtClean="0">
                <a:solidFill>
                  <a:srgbClr val="FF9966"/>
                </a:solidFill>
              </a:rPr>
              <a:t>Paraendurance</a:t>
            </a:r>
            <a:r>
              <a:rPr lang="it-IT" sz="1600" dirty="0" smtClean="0">
                <a:solidFill>
                  <a:srgbClr val="FF9966"/>
                </a:solidFill>
              </a:rPr>
              <a:t> Liguria</a:t>
            </a:r>
            <a:endParaRPr lang="it-IT" sz="1800" dirty="0">
              <a:solidFill>
                <a:srgbClr val="FF996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284" y="1891510"/>
            <a:ext cx="86437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x-none" sz="1800" dirty="0">
              <a:solidFill>
                <a:srgbClr val="FF0000"/>
              </a:solidFill>
            </a:endParaRPr>
          </a:p>
          <a:p>
            <a:endParaRPr lang="x-none" sz="1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14028" y="6043967"/>
            <a:ext cx="315843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La </a:t>
            </a:r>
            <a:r>
              <a:rPr lang="en-US" dirty="0" err="1" smtClean="0">
                <a:solidFill>
                  <a:srgbClr val="FF0000"/>
                </a:solidFill>
              </a:rPr>
              <a:t>premiazione</a:t>
            </a:r>
            <a:r>
              <a:rPr lang="en-US" dirty="0" smtClean="0">
                <a:solidFill>
                  <a:srgbClr val="FF0000"/>
                </a:solidFill>
              </a:rPr>
              <a:t>...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14Opera Gruppo IL BENESSERE è A CAVALLO paraendurance 201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580" y="1826614"/>
            <a:ext cx="6928617" cy="3897347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28600" y="88900"/>
            <a:ext cx="88392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Progetto </a:t>
            </a: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Sviluppo dello Sport</a:t>
            </a:r>
            <a:endParaRPr lang="it-IT" sz="440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671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ChangeArrowheads="1"/>
          </p:cNvSpPr>
          <p:nvPr/>
        </p:nvSpPr>
        <p:spPr bwMode="auto">
          <a:xfrm>
            <a:off x="4724400" y="2472359"/>
            <a:ext cx="42559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sz="2400" i="1" dirty="0" smtClean="0">
                <a:solidFill>
                  <a:srgbClr val="FF9966"/>
                </a:solidFill>
              </a:rPr>
              <a:t>1</a:t>
            </a:r>
            <a:r>
              <a:rPr lang="it-IT" sz="1600" dirty="0" smtClean="0">
                <a:solidFill>
                  <a:srgbClr val="FF9966"/>
                </a:solidFill>
              </a:rPr>
              <a:t>° Gara di </a:t>
            </a:r>
            <a:r>
              <a:rPr lang="it-IT" sz="1600" dirty="0" err="1" smtClean="0">
                <a:solidFill>
                  <a:srgbClr val="FF9966"/>
                </a:solidFill>
              </a:rPr>
              <a:t>Paraendurance</a:t>
            </a:r>
            <a:r>
              <a:rPr lang="it-IT" sz="1600" dirty="0" smtClean="0">
                <a:solidFill>
                  <a:srgbClr val="FF9966"/>
                </a:solidFill>
              </a:rPr>
              <a:t> Liguria</a:t>
            </a:r>
            <a:endParaRPr lang="it-IT" sz="1800" dirty="0">
              <a:solidFill>
                <a:srgbClr val="FF996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284" y="1891510"/>
            <a:ext cx="86437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x-none" sz="1800" dirty="0">
              <a:solidFill>
                <a:srgbClr val="FF0000"/>
              </a:solidFill>
            </a:endParaRPr>
          </a:p>
          <a:p>
            <a:endParaRPr lang="x-none" sz="1800" dirty="0">
              <a:solidFill>
                <a:srgbClr val="FF0000"/>
              </a:solidFill>
            </a:endParaRPr>
          </a:p>
        </p:txBody>
      </p:sp>
      <p:pic>
        <p:nvPicPr>
          <p:cNvPr id="3" name="Picture 2" descr="12Opera Gruppo IL BENESSERE è A CAVALLO paraendurance 2016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07" b="7420"/>
          <a:stretch/>
        </p:blipFill>
        <p:spPr>
          <a:xfrm>
            <a:off x="157646" y="69930"/>
            <a:ext cx="4414353" cy="672069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5100319" y="3818001"/>
            <a:ext cx="349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Credo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che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questi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brevi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versi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possano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esprimere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più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di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tante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altre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parole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quello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che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questa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esperienza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mi ha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lasciato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nel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cuore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…</a:t>
            </a:r>
            <a:endParaRPr lang="en-US" sz="1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860758" y="88899"/>
            <a:ext cx="4207042" cy="24489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Progetto </a:t>
            </a:r>
            <a:endParaRPr lang="it-IT" sz="44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algn="ctr">
              <a:defRPr/>
            </a:pP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Sviluppo </a:t>
            </a:r>
          </a:p>
          <a:p>
            <a:pPr algn="ctr">
              <a:defRPr/>
            </a:pPr>
            <a:r>
              <a:rPr lang="it-IT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dello Sport</a:t>
            </a:r>
            <a:endParaRPr lang="it-IT" sz="440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5688529" y="5641479"/>
            <a:ext cx="2256301" cy="1081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600" dirty="0" smtClean="0">
                <a:solidFill>
                  <a:srgbClr val="FFFFFF"/>
                </a:solidFill>
              </a:rPr>
              <a:t>Istruttore: </a:t>
            </a:r>
            <a:endParaRPr lang="it-IT" sz="1600" dirty="0">
              <a:solidFill>
                <a:srgbClr val="FFFFFF"/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600" i="1" dirty="0">
                <a:solidFill>
                  <a:srgbClr val="FFFFFF"/>
                </a:solidFill>
              </a:rPr>
              <a:t>Maria </a:t>
            </a:r>
            <a:r>
              <a:rPr lang="it-IT" sz="1600" i="1" dirty="0" smtClean="0">
                <a:solidFill>
                  <a:srgbClr val="FFFFFF"/>
                </a:solidFill>
              </a:rPr>
              <a:t>Ignazia  </a:t>
            </a:r>
            <a:r>
              <a:rPr lang="it-IT" sz="1600" i="1" dirty="0" smtClean="0">
                <a:solidFill>
                  <a:srgbClr val="FFFFFF"/>
                </a:solidFill>
              </a:rPr>
              <a:t>Marras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600" dirty="0" smtClean="0">
                <a:solidFill>
                  <a:srgbClr val="FFFFFF"/>
                </a:solidFill>
              </a:rPr>
              <a:t>C.I. </a:t>
            </a:r>
            <a:r>
              <a:rPr lang="it-IT" sz="1600" dirty="0" err="1" smtClean="0">
                <a:solidFill>
                  <a:srgbClr val="FFFFFF"/>
                </a:solidFill>
              </a:rPr>
              <a:t>Entella</a:t>
            </a:r>
            <a:r>
              <a:rPr lang="it-IT" sz="1600" dirty="0" smtClean="0">
                <a:solidFill>
                  <a:srgbClr val="FFFFFF"/>
                </a:solidFill>
              </a:rPr>
              <a:t> ASD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it-IT" sz="1600" i="1" dirty="0" smtClean="0">
                <a:solidFill>
                  <a:srgbClr val="FFFFFF"/>
                </a:solidFill>
              </a:rPr>
              <a:t>Chiavari </a:t>
            </a:r>
            <a:r>
              <a:rPr lang="it-IT" sz="1600" dirty="0" smtClean="0">
                <a:solidFill>
                  <a:srgbClr val="FFFFFF"/>
                </a:solidFill>
              </a:rPr>
              <a:t>- </a:t>
            </a:r>
            <a:r>
              <a:rPr lang="it-IT" sz="1600" i="1" dirty="0" smtClean="0">
                <a:solidFill>
                  <a:srgbClr val="FFFFFF"/>
                </a:solidFill>
              </a:rPr>
              <a:t>Liguria</a:t>
            </a:r>
            <a:endParaRPr lang="it-IT" sz="16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44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ERE HorsEmotions 2013_GG-05-11-2013-a">
  <a:themeElements>
    <a:clrScheme name="">
      <a:dk1>
        <a:srgbClr val="000000"/>
      </a:dk1>
      <a:lt1>
        <a:srgbClr val="00279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AACCD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redef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def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ef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ef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ef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e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e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e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8350</TotalTime>
  <Pages>5</Pages>
  <Words>1175</Words>
  <Application>Microsoft Office PowerPoint</Application>
  <PresentationFormat>Presentazione su schermo (4:3)</PresentationFormat>
  <Paragraphs>82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ＭＳ Ｐゴシック</vt:lpstr>
      <vt:lpstr>Times New Roman</vt:lpstr>
      <vt:lpstr>OPERE HorsEmotions 2013_GG-05-11-2013-a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GG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Premiazioni</dc:title>
  <dc:creator>Gianluigi</dc:creator>
  <cp:lastModifiedBy>GGiovagnoli</cp:lastModifiedBy>
  <cp:revision>833</cp:revision>
  <cp:lastPrinted>1601-01-01T00:00:00Z</cp:lastPrinted>
  <dcterms:created xsi:type="dcterms:W3CDTF">2013-11-05T21:01:09Z</dcterms:created>
  <dcterms:modified xsi:type="dcterms:W3CDTF">2016-12-06T13:48:17Z</dcterms:modified>
</cp:coreProperties>
</file>