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23"/>
  </p:notesMasterIdLst>
  <p:handoutMasterIdLst>
    <p:handoutMasterId r:id="rId24"/>
  </p:handoutMasterIdLst>
  <p:sldIdLst>
    <p:sldId id="3140" r:id="rId2"/>
    <p:sldId id="3141" r:id="rId3"/>
    <p:sldId id="1380" r:id="rId4"/>
    <p:sldId id="334" r:id="rId5"/>
    <p:sldId id="3143" r:id="rId6"/>
    <p:sldId id="3144" r:id="rId7"/>
    <p:sldId id="3145" r:id="rId8"/>
    <p:sldId id="3146" r:id="rId9"/>
    <p:sldId id="3147" r:id="rId10"/>
    <p:sldId id="3148" r:id="rId11"/>
    <p:sldId id="3149" r:id="rId12"/>
    <p:sldId id="3150" r:id="rId13"/>
    <p:sldId id="3151" r:id="rId14"/>
    <p:sldId id="3152" r:id="rId15"/>
    <p:sldId id="3156" r:id="rId16"/>
    <p:sldId id="3153" r:id="rId17"/>
    <p:sldId id="3155" r:id="rId18"/>
    <p:sldId id="3154" r:id="rId19"/>
    <p:sldId id="3157" r:id="rId20"/>
    <p:sldId id="3158" r:id="rId21"/>
    <p:sldId id="3142" r:id="rId22"/>
  </p:sldIdLst>
  <p:sldSz cx="13004800" cy="9753600"/>
  <p:notesSz cx="6858000" cy="9144000"/>
  <p:defaultTextStyle>
    <a:defPPr marL="0" marR="0" indent="0" algn="l" defTabSz="91430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577"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152"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729"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307"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2883"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460"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038"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612"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modifyVerifier cryptProviderType="rsaFull" cryptAlgorithmClass="hash" cryptAlgorithmType="typeAny" cryptAlgorithmSid="4" spinCount="100000" saltData="98CBup4Ne00/jUYqDjf/pA==" hashData="JWH9gLINcNtHPEm9wc3eSfoqmc8="/>
  <p:extLst>
    <p:ext uri="{EFAFB233-063F-42B5-8137-9DF3F51BA10A}">
      <p15:sldGuideLst xmlns:p15="http://schemas.microsoft.com/office/powerpoint/2012/main">
        <p15:guide id="1" orient="horz" pos="3117" userDrawn="1">
          <p15:clr>
            <a:srgbClr val="A4A3A4"/>
          </p15:clr>
        </p15:guide>
        <p15:guide id="2" pos="40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28A54"/>
    <a:srgbClr val="FF6600"/>
    <a:srgbClr val="594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5" autoAdjust="0"/>
    <p:restoredTop sz="99667" autoAdjust="0"/>
  </p:normalViewPr>
  <p:slideViewPr>
    <p:cSldViewPr>
      <p:cViewPr varScale="1">
        <p:scale>
          <a:sx n="81" d="100"/>
          <a:sy n="81" d="100"/>
        </p:scale>
        <p:origin x="1734" y="90"/>
      </p:cViewPr>
      <p:guideLst>
        <p:guide orient="horz" pos="3117"/>
        <p:guide pos="4051"/>
      </p:guideLst>
    </p:cSldViewPr>
  </p:slideViewPr>
  <p:outlineViewPr>
    <p:cViewPr>
      <p:scale>
        <a:sx n="33" d="100"/>
        <a:sy n="33" d="100"/>
      </p:scale>
      <p:origin x="0" y="4440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it-IT"/>
              <a:t>Tutti i diritti sono riservati</a:t>
            </a:r>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25BED2-E1B9-4198-B970-3718EF0B49E7}" type="datetimeFigureOut">
              <a:rPr lang="it-IT" smtClean="0"/>
              <a:t>11/08/2020</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t-IT"/>
              <a:t>Tutti i diritti sono riservati</a:t>
            </a:r>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868A57-3B10-4409-B8E1-D631AD677FB6}" type="slidenum">
              <a:rPr lang="it-IT" smtClean="0"/>
              <a:t>‹N›</a:t>
            </a:fld>
            <a:endParaRPr lang="it-IT"/>
          </a:p>
        </p:txBody>
      </p:sp>
    </p:spTree>
    <p:extLst>
      <p:ext uri="{BB962C8B-B14F-4D97-AF65-F5344CB8AC3E}">
        <p14:creationId xmlns:p14="http://schemas.microsoft.com/office/powerpoint/2010/main" val="226851481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50815194"/>
      </p:ext>
    </p:extLst>
  </p:cSld>
  <p:clrMap bg1="lt1" tx1="dk1" bg2="lt2" tx2="dk2" accent1="accent1" accent2="accent2" accent3="accent3" accent4="accent4" accent5="accent5" accent6="accent6" hlink="hlink" folHlink="folHlink"/>
  <p:hf dt="0"/>
  <p:notesStyle>
    <a:lvl1pPr defTabSz="457152" latinLnBrk="0">
      <a:lnSpc>
        <a:spcPct val="117999"/>
      </a:lnSpc>
      <a:defRPr sz="2100">
        <a:latin typeface="Helvetica Neue"/>
        <a:ea typeface="Helvetica Neue"/>
        <a:cs typeface="Helvetica Neue"/>
        <a:sym typeface="Helvetica Neue"/>
      </a:defRPr>
    </a:lvl1pPr>
    <a:lvl2pPr indent="228577" defTabSz="457152" latinLnBrk="0">
      <a:lnSpc>
        <a:spcPct val="117999"/>
      </a:lnSpc>
      <a:defRPr sz="2100">
        <a:latin typeface="Helvetica Neue"/>
        <a:ea typeface="Helvetica Neue"/>
        <a:cs typeface="Helvetica Neue"/>
        <a:sym typeface="Helvetica Neue"/>
      </a:defRPr>
    </a:lvl2pPr>
    <a:lvl3pPr indent="457152" defTabSz="457152" latinLnBrk="0">
      <a:lnSpc>
        <a:spcPct val="117999"/>
      </a:lnSpc>
      <a:defRPr sz="2100">
        <a:latin typeface="Helvetica Neue"/>
        <a:ea typeface="Helvetica Neue"/>
        <a:cs typeface="Helvetica Neue"/>
        <a:sym typeface="Helvetica Neue"/>
      </a:defRPr>
    </a:lvl3pPr>
    <a:lvl4pPr indent="685729" defTabSz="457152" latinLnBrk="0">
      <a:lnSpc>
        <a:spcPct val="117999"/>
      </a:lnSpc>
      <a:defRPr sz="2100">
        <a:latin typeface="Helvetica Neue"/>
        <a:ea typeface="Helvetica Neue"/>
        <a:cs typeface="Helvetica Neue"/>
        <a:sym typeface="Helvetica Neue"/>
      </a:defRPr>
    </a:lvl4pPr>
    <a:lvl5pPr indent="914307" defTabSz="457152" latinLnBrk="0">
      <a:lnSpc>
        <a:spcPct val="117999"/>
      </a:lnSpc>
      <a:defRPr sz="2100">
        <a:latin typeface="Helvetica Neue"/>
        <a:ea typeface="Helvetica Neue"/>
        <a:cs typeface="Helvetica Neue"/>
        <a:sym typeface="Helvetica Neue"/>
      </a:defRPr>
    </a:lvl5pPr>
    <a:lvl6pPr indent="1142883" defTabSz="457152" latinLnBrk="0">
      <a:lnSpc>
        <a:spcPct val="117999"/>
      </a:lnSpc>
      <a:defRPr sz="2100">
        <a:latin typeface="Helvetica Neue"/>
        <a:ea typeface="Helvetica Neue"/>
        <a:cs typeface="Helvetica Neue"/>
        <a:sym typeface="Helvetica Neue"/>
      </a:defRPr>
    </a:lvl6pPr>
    <a:lvl7pPr indent="1371460" defTabSz="457152" latinLnBrk="0">
      <a:lnSpc>
        <a:spcPct val="117999"/>
      </a:lnSpc>
      <a:defRPr sz="2100">
        <a:latin typeface="Helvetica Neue"/>
        <a:ea typeface="Helvetica Neue"/>
        <a:cs typeface="Helvetica Neue"/>
        <a:sym typeface="Helvetica Neue"/>
      </a:defRPr>
    </a:lvl7pPr>
    <a:lvl8pPr indent="1600038" defTabSz="457152" latinLnBrk="0">
      <a:lnSpc>
        <a:spcPct val="117999"/>
      </a:lnSpc>
      <a:defRPr sz="2100">
        <a:latin typeface="Helvetica Neue"/>
        <a:ea typeface="Helvetica Neue"/>
        <a:cs typeface="Helvetica Neue"/>
        <a:sym typeface="Helvetica Neue"/>
      </a:defRPr>
    </a:lvl8pPr>
    <a:lvl9pPr indent="1828612" defTabSz="457152"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21506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405338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1083734"/>
            <a:ext cx="9751060" cy="75861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888281" y="1083734"/>
            <a:ext cx="3120340" cy="7586135"/>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41171" y="1846682"/>
            <a:ext cx="7802880" cy="4629709"/>
          </a:xfrm>
        </p:spPr>
        <p:txBody>
          <a:bodyPr anchor="b">
            <a:normAutofit/>
          </a:bodyPr>
          <a:lstStyle>
            <a:lvl1pPr algn="l">
              <a:defRPr sz="7680" spc="-142"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73349" y="6642128"/>
            <a:ext cx="7802880" cy="1300480"/>
          </a:xfrm>
        </p:spPr>
        <p:txBody>
          <a:bodyPr anchor="t">
            <a:normAutofit/>
          </a:bodyPr>
          <a:lstStyle>
            <a:lvl1pPr marL="0" indent="0" algn="l">
              <a:buNone/>
              <a:defRPr sz="2844" cap="none" spc="0" baseline="0">
                <a:solidFill>
                  <a:schemeClr val="accent1">
                    <a:lumMod val="20000"/>
                    <a:lumOff val="80000"/>
                  </a:schemeClr>
                </a:solidFill>
              </a:defRPr>
            </a:lvl1pPr>
            <a:lvl2pPr marL="650230" indent="0" algn="ctr">
              <a:buNone/>
              <a:defRPr sz="2844"/>
            </a:lvl2pPr>
            <a:lvl3pPr marL="1300460" indent="0" algn="ctr">
              <a:buNone/>
              <a:defRPr sz="2844"/>
            </a:lvl3pPr>
            <a:lvl4pPr marL="1950690" indent="0" algn="ctr">
              <a:buNone/>
              <a:defRPr sz="2844"/>
            </a:lvl4pPr>
            <a:lvl5pPr marL="2600919" indent="0" algn="ctr">
              <a:buNone/>
              <a:defRPr sz="2844"/>
            </a:lvl5pPr>
            <a:lvl6pPr marL="3251149" indent="0" algn="ctr">
              <a:buNone/>
              <a:defRPr sz="2844"/>
            </a:lvl6pPr>
            <a:lvl7pPr marL="3901379" indent="0" algn="ctr">
              <a:buNone/>
              <a:defRPr sz="2844"/>
            </a:lvl7pPr>
            <a:lvl8pPr marL="4551609" indent="0" algn="ctr">
              <a:buNone/>
              <a:defRPr sz="2844"/>
            </a:lvl8pPr>
            <a:lvl9pPr marL="5201839" indent="0" algn="ctr">
              <a:buNone/>
              <a:defRPr sz="2844"/>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430145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21276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06400" y="1408853"/>
            <a:ext cx="3007360" cy="7044267"/>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4125773" y="1235456"/>
            <a:ext cx="7802880" cy="7282688"/>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904706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esto titolo"/>
          <p:cNvSpPr txBox="1">
            <a:spLocks noGrp="1"/>
          </p:cNvSpPr>
          <p:nvPr>
            <p:ph type="title"/>
          </p:nvPr>
        </p:nvSpPr>
        <p:spPr>
          <a:prstGeom prst="rect">
            <a:avLst/>
          </a:prstGeom>
        </p:spPr>
        <p:txBody>
          <a:bodyPr/>
          <a:lstStyle/>
          <a:p>
            <a:r>
              <a:t>Testo titolo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145239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62170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125773" y="1846682"/>
            <a:ext cx="7802880" cy="4629709"/>
          </a:xfrm>
        </p:spPr>
        <p:txBody>
          <a:bodyPr anchor="b">
            <a:normAutofit/>
          </a:bodyPr>
          <a:lstStyle>
            <a:lvl1pPr>
              <a:defRPr sz="7680" b="0" spc="-142"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145280" y="6645453"/>
            <a:ext cx="7802880" cy="1300480"/>
          </a:xfrm>
        </p:spPr>
        <p:txBody>
          <a:bodyPr anchor="t">
            <a:normAutofit/>
          </a:bodyPr>
          <a:lstStyle>
            <a:lvl1pPr marL="0" indent="0">
              <a:buNone/>
              <a:defRPr sz="2844" cap="none" spc="0" baseline="0">
                <a:solidFill>
                  <a:schemeClr val="tx1">
                    <a:lumMod val="65000"/>
                    <a:lumOff val="3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43514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4125773" y="1235456"/>
            <a:ext cx="3706368" cy="7282688"/>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8339328" y="1235456"/>
            <a:ext cx="3706368" cy="7282688"/>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651501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125773" y="1455767"/>
            <a:ext cx="3706368" cy="1148757"/>
          </a:xfrm>
        </p:spPr>
        <p:txBody>
          <a:bodyPr anchor="b">
            <a:normAutofit/>
          </a:bodyPr>
          <a:lstStyle>
            <a:lvl1pPr marL="0" indent="0">
              <a:spcBef>
                <a:spcPts val="0"/>
              </a:spcBef>
              <a:buNone/>
              <a:defRPr sz="2702" b="1">
                <a:solidFill>
                  <a:schemeClr val="tx1">
                    <a:lumMod val="65000"/>
                    <a:lumOff val="3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it-IT"/>
              <a:t>Fare clic per modificare gli stili del testo dello schema</a:t>
            </a:r>
          </a:p>
        </p:txBody>
      </p:sp>
      <p:sp>
        <p:nvSpPr>
          <p:cNvPr id="4" name="Content Placeholder 3"/>
          <p:cNvSpPr>
            <a:spLocks noGrp="1"/>
          </p:cNvSpPr>
          <p:nvPr>
            <p:ph sz="half" idx="2"/>
          </p:nvPr>
        </p:nvSpPr>
        <p:spPr>
          <a:xfrm>
            <a:off x="4125773" y="2746220"/>
            <a:ext cx="3706368" cy="5722112"/>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8339694" y="1455769"/>
            <a:ext cx="3706368" cy="1156510"/>
          </a:xfrm>
        </p:spPr>
        <p:txBody>
          <a:bodyPr anchor="b">
            <a:normAutofit/>
          </a:bodyPr>
          <a:lstStyle>
            <a:lvl1pPr marL="0" indent="0">
              <a:spcBef>
                <a:spcPts val="0"/>
              </a:spcBef>
              <a:buNone/>
              <a:defRPr sz="2702" b="1">
                <a:solidFill>
                  <a:schemeClr val="tx1">
                    <a:lumMod val="65000"/>
                    <a:lumOff val="3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it-IT"/>
              <a:t>Fare clic per modificare gli stili del testo dello schema</a:t>
            </a:r>
          </a:p>
        </p:txBody>
      </p:sp>
      <p:sp>
        <p:nvSpPr>
          <p:cNvPr id="6" name="Content Placeholder 5"/>
          <p:cNvSpPr>
            <a:spLocks noGrp="1"/>
          </p:cNvSpPr>
          <p:nvPr>
            <p:ph sz="quarter" idx="4"/>
          </p:nvPr>
        </p:nvSpPr>
        <p:spPr>
          <a:xfrm>
            <a:off x="8339694" y="2746220"/>
            <a:ext cx="3706368" cy="5722112"/>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Date Placeholder 1"/>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24630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39585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73503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73101" y="1625600"/>
            <a:ext cx="3023616" cy="3121152"/>
          </a:xfrm>
        </p:spPr>
        <p:txBody>
          <a:bodyPr anchor="b">
            <a:normAutofit/>
          </a:bodyPr>
          <a:lstStyle>
            <a:lvl1pPr>
              <a:defRPr sz="3982"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125773" y="1235456"/>
            <a:ext cx="7802880" cy="7282688"/>
          </a:xfrm>
        </p:spPr>
        <p:txBody>
          <a:bodyPr/>
          <a:lstStyle>
            <a:lvl1pPr>
              <a:defRPr sz="2844"/>
            </a:lvl1pPr>
            <a:lvl2pPr>
              <a:defRPr sz="2560"/>
            </a:lvl2pPr>
            <a:lvl3pPr>
              <a:defRPr sz="2276"/>
            </a:lvl3pPr>
            <a:lvl4pPr>
              <a:defRPr sz="1991"/>
            </a:lvl4pPr>
            <a:lvl5pPr>
              <a:defRPr sz="1991"/>
            </a:lvl5pPr>
            <a:lvl6pPr>
              <a:defRPr sz="1991"/>
            </a:lvl6pPr>
            <a:lvl7pPr>
              <a:defRPr sz="1991"/>
            </a:lvl7pPr>
            <a:lvl8pPr>
              <a:defRPr sz="1991"/>
            </a:lvl8pPr>
            <a:lvl9pPr>
              <a:defRPr sz="1991"/>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73101" y="4746752"/>
            <a:ext cx="3023616" cy="3641344"/>
          </a:xfrm>
        </p:spPr>
        <p:txBody>
          <a:bodyPr anchor="t">
            <a:normAutofit/>
          </a:bodyPr>
          <a:lstStyle>
            <a:lvl1pPr marL="0" indent="0">
              <a:lnSpc>
                <a:spcPct val="100000"/>
              </a:lnSpc>
              <a:spcBef>
                <a:spcPts val="1138"/>
              </a:spcBef>
              <a:buNone/>
              <a:defRPr sz="1778">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58032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73101" y="1625600"/>
            <a:ext cx="3023616" cy="3121152"/>
          </a:xfrm>
        </p:spPr>
        <p:txBody>
          <a:bodyPr anchor="b">
            <a:normAutofit/>
          </a:bodyPr>
          <a:lstStyle>
            <a:lvl1pPr>
              <a:defRPr sz="3982"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08688" y="1091441"/>
            <a:ext cx="8656246" cy="7581798"/>
          </a:xfrm>
          <a:solidFill>
            <a:schemeClr val="bg1">
              <a:lumMod val="75000"/>
            </a:schemeClr>
          </a:solidFill>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it-IT"/>
              <a:t>Fare clic sull'icona per inserire un'immagine</a:t>
            </a:r>
            <a:endParaRPr lang="en-US" dirty="0"/>
          </a:p>
        </p:txBody>
      </p:sp>
      <p:sp>
        <p:nvSpPr>
          <p:cNvPr id="4" name="Text Placeholder 3"/>
          <p:cNvSpPr>
            <a:spLocks noGrp="1"/>
          </p:cNvSpPr>
          <p:nvPr>
            <p:ph type="body" sz="half" idx="2"/>
          </p:nvPr>
        </p:nvSpPr>
        <p:spPr>
          <a:xfrm>
            <a:off x="273101" y="4751078"/>
            <a:ext cx="3023616" cy="3641344"/>
          </a:xfrm>
        </p:spPr>
        <p:txBody>
          <a:bodyPr anchor="t">
            <a:normAutofit/>
          </a:bodyPr>
          <a:lstStyle>
            <a:lvl1pPr marL="0" indent="0">
              <a:lnSpc>
                <a:spcPct val="100000"/>
              </a:lnSpc>
              <a:spcBef>
                <a:spcPts val="1138"/>
              </a:spcBef>
              <a:buNone/>
              <a:defRPr sz="1778">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a:xfrm>
            <a:off x="3732375" y="9040144"/>
            <a:ext cx="6305618" cy="519289"/>
          </a:xfrm>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06059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1079399"/>
            <a:ext cx="3673163" cy="7581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9780" y="1598348"/>
            <a:ext cx="3143982" cy="6543905"/>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8" name="Rectangle 37"/>
          <p:cNvSpPr/>
          <p:nvPr/>
        </p:nvSpPr>
        <p:spPr>
          <a:xfrm>
            <a:off x="12603588" y="1079399"/>
            <a:ext cx="409651" cy="758179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4127219" y="1228954"/>
            <a:ext cx="7802880" cy="7282688"/>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79963" y="9040144"/>
            <a:ext cx="2926080" cy="519289"/>
          </a:xfrm>
          <a:prstGeom prst="rect">
            <a:avLst/>
          </a:prstGeom>
        </p:spPr>
        <p:txBody>
          <a:bodyPr vert="horz" lIns="91440" tIns="45720" rIns="91440" bIns="45720" rtlCol="0" anchor="ctr"/>
          <a:lstStyle>
            <a:lvl1pPr algn="l">
              <a:defRPr sz="1422">
                <a:solidFill>
                  <a:schemeClr val="tx1">
                    <a:lumMod val="50000"/>
                    <a:lumOff val="50000"/>
                  </a:schemeClr>
                </a:solidFill>
              </a:defRPr>
            </a:lvl1pPr>
          </a:lstStyle>
          <a:p>
            <a:endParaRPr lang="en-US" dirty="0"/>
          </a:p>
        </p:txBody>
      </p:sp>
      <p:sp>
        <p:nvSpPr>
          <p:cNvPr id="5" name="Footer Placeholder 4"/>
          <p:cNvSpPr>
            <a:spLocks noGrp="1"/>
          </p:cNvSpPr>
          <p:nvPr>
            <p:ph type="ftr" sz="quarter" idx="3"/>
          </p:nvPr>
        </p:nvSpPr>
        <p:spPr>
          <a:xfrm>
            <a:off x="4127219" y="9040144"/>
            <a:ext cx="6305618" cy="519289"/>
          </a:xfrm>
          <a:prstGeom prst="rect">
            <a:avLst/>
          </a:prstGeom>
        </p:spPr>
        <p:txBody>
          <a:bodyPr vert="horz" lIns="91440" tIns="45720" rIns="91440" bIns="45720" rtlCol="0" anchor="ctr"/>
          <a:lstStyle>
            <a:lvl1pPr algn="l">
              <a:defRPr sz="1422">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1343079" y="9040144"/>
            <a:ext cx="1632988" cy="519289"/>
          </a:xfrm>
          <a:prstGeom prst="rect">
            <a:avLst/>
          </a:prstGeom>
        </p:spPr>
        <p:txBody>
          <a:bodyPr vert="horz" lIns="91440" tIns="45720" rIns="91440" bIns="45720" rtlCol="0" anchor="ctr"/>
          <a:lstStyle>
            <a:lvl1pPr algn="r">
              <a:defRPr sz="1564" b="1">
                <a:solidFill>
                  <a:schemeClr val="accent1"/>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3343585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1300460" rtl="0" eaLnBrk="1" latinLnBrk="0" hangingPunct="1">
        <a:lnSpc>
          <a:spcPct val="90000"/>
        </a:lnSpc>
        <a:spcBef>
          <a:spcPct val="0"/>
        </a:spcBef>
        <a:buNone/>
        <a:defRPr sz="4267" kern="1200" spc="-85" baseline="0">
          <a:solidFill>
            <a:srgbClr val="FFFFFF"/>
          </a:solidFill>
          <a:latin typeface="+mj-lt"/>
          <a:ea typeface="+mj-ea"/>
          <a:cs typeface="+mj-cs"/>
        </a:defRPr>
      </a:lvl1pPr>
    </p:titleStyle>
    <p:bodyStyle>
      <a:lvl1pPr marL="260092" indent="-260092" algn="l" defTabSz="1300460" rtl="0" eaLnBrk="1" latinLnBrk="0" hangingPunct="1">
        <a:lnSpc>
          <a:spcPct val="90000"/>
        </a:lnSpc>
        <a:spcBef>
          <a:spcPts val="1707"/>
        </a:spcBef>
        <a:buClr>
          <a:schemeClr val="accent1"/>
        </a:buClr>
        <a:buFont typeface="Wingdings 2" pitchFamily="18" charset="2"/>
        <a:buChar char=""/>
        <a:defRPr sz="2702" kern="1200">
          <a:solidFill>
            <a:schemeClr val="tx1">
              <a:lumMod val="65000"/>
              <a:lumOff val="35000"/>
            </a:schemeClr>
          </a:solidFill>
          <a:latin typeface="+mn-lt"/>
          <a:ea typeface="+mn-ea"/>
          <a:cs typeface="+mn-cs"/>
        </a:defRPr>
      </a:lvl1pPr>
      <a:lvl2pPr marL="975345" indent="-260092" algn="l" defTabSz="1300460" rtl="0" eaLnBrk="1" latinLnBrk="0" hangingPunct="1">
        <a:lnSpc>
          <a:spcPct val="90000"/>
        </a:lnSpc>
        <a:spcBef>
          <a:spcPts val="356"/>
        </a:spcBef>
        <a:spcAft>
          <a:spcPts val="356"/>
        </a:spcAft>
        <a:buClr>
          <a:schemeClr val="accent1"/>
        </a:buClr>
        <a:buFont typeface="Wingdings 2" pitchFamily="18" charset="2"/>
        <a:buChar char=""/>
        <a:defRPr sz="2418" kern="1200">
          <a:solidFill>
            <a:schemeClr val="tx1">
              <a:lumMod val="65000"/>
              <a:lumOff val="35000"/>
            </a:schemeClr>
          </a:solidFill>
          <a:latin typeface="+mn-lt"/>
          <a:ea typeface="+mn-ea"/>
          <a:cs typeface="+mn-cs"/>
        </a:defRPr>
      </a:lvl2pPr>
      <a:lvl3pPr marL="1625575" indent="-260092" algn="l" defTabSz="1300460" rtl="0" eaLnBrk="1" latinLnBrk="0" hangingPunct="1">
        <a:lnSpc>
          <a:spcPct val="90000"/>
        </a:lnSpc>
        <a:spcBef>
          <a:spcPts val="356"/>
        </a:spcBef>
        <a:spcAft>
          <a:spcPts val="356"/>
        </a:spcAft>
        <a:buClr>
          <a:schemeClr val="accent1"/>
        </a:buClr>
        <a:buFont typeface="Wingdings 2" pitchFamily="18" charset="2"/>
        <a:buChar char=""/>
        <a:defRPr sz="2133" kern="1200">
          <a:solidFill>
            <a:schemeClr val="tx1">
              <a:lumMod val="65000"/>
              <a:lumOff val="35000"/>
            </a:schemeClr>
          </a:solidFill>
          <a:latin typeface="+mn-lt"/>
          <a:ea typeface="+mn-ea"/>
          <a:cs typeface="+mn-cs"/>
        </a:defRPr>
      </a:lvl3pPr>
      <a:lvl4pPr marL="2275804" indent="-260092"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4pPr>
      <a:lvl5pPr marL="2926034" indent="-260092"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5pPr>
      <a:lvl6pPr marL="357626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6pPr>
      <a:lvl7pPr marL="422649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7pPr>
      <a:lvl8pPr marL="487672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8pPr>
      <a:lvl9pPr marL="552695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4.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slideLayout" Target="../slideLayouts/slideLayout12.xml"/><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31.jpeg"/><Relationship Id="rId1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2.xml"/><Relationship Id="rId7" Type="http://schemas.openxmlformats.org/officeDocument/2006/relationships/image" Target="../media/image35.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27.jpe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jpeg"/><Relationship Id="rId5" Type="http://schemas.openxmlformats.org/officeDocument/2006/relationships/image" Target="../media/image4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2.xml"/><Relationship Id="rId7" Type="http://schemas.openxmlformats.org/officeDocument/2006/relationships/image" Target="../media/image1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3"/>
          <a:stretch>
            <a:fillRect/>
          </a:stretch>
        </p:blipFill>
        <p:spPr>
          <a:xfrm>
            <a:off x="-29766" y="7181056"/>
            <a:ext cx="13112907" cy="2572545"/>
          </a:xfrm>
          <a:prstGeom prst="rect">
            <a:avLst/>
          </a:prstGeom>
          <a:ln w="12700">
            <a:miter lim="400000"/>
          </a:ln>
        </p:spPr>
      </p:pic>
      <p:sp>
        <p:nvSpPr>
          <p:cNvPr id="4" name="CasellaDiTesto 3"/>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rPr>
              <a:t>Dipartimento Formazione</a:t>
            </a:r>
          </a:p>
        </p:txBody>
      </p:sp>
      <p:sp>
        <p:nvSpPr>
          <p:cNvPr id="9" name="CasellaDiTesto 8"/>
          <p:cNvSpPr txBox="1"/>
          <p:nvPr/>
        </p:nvSpPr>
        <p:spPr>
          <a:xfrm>
            <a:off x="10937971" y="8609128"/>
            <a:ext cx="1486125" cy="60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pic>
        <p:nvPicPr>
          <p:cNvPr id="5" name="Immagine 4">
            <a:extLst>
              <a:ext uri="{FF2B5EF4-FFF2-40B4-BE49-F238E27FC236}">
                <a16:creationId xmlns:a16="http://schemas.microsoft.com/office/drawing/2014/main" id="{BE8EBE05-DA0F-4629-84AA-3323DDD70066}"/>
              </a:ext>
            </a:extLst>
          </p:cNvPr>
          <p:cNvPicPr>
            <a:picLocks noChangeAspect="1"/>
          </p:cNvPicPr>
          <p:nvPr/>
        </p:nvPicPr>
        <p:blipFill rotWithShape="1">
          <a:blip r:embed="rId4">
            <a:extLst>
              <a:ext uri="{28A0092B-C50C-407E-A947-70E740481C1C}">
                <a14:useLocalDpi xmlns:a14="http://schemas.microsoft.com/office/drawing/2010/main" val="0"/>
              </a:ext>
            </a:extLst>
          </a:blip>
          <a:srcRect l="17713" t="8000" r="15350" b="38450"/>
          <a:stretch/>
        </p:blipFill>
        <p:spPr>
          <a:xfrm>
            <a:off x="2626253" y="759701"/>
            <a:ext cx="7800867" cy="4680520"/>
          </a:xfrm>
          <a:prstGeom prst="roundRect">
            <a:avLst>
              <a:gd name="adj" fmla="val 4167"/>
            </a:avLst>
          </a:prstGeom>
          <a:solidFill>
            <a:srgbClr val="FFFFFF"/>
          </a:solidFill>
          <a:ln w="76200" cap="sq">
            <a:solidFill>
              <a:srgbClr val="EAEAEA"/>
            </a:solidFill>
            <a:miter lim="800000"/>
          </a:ln>
          <a:effectLst>
            <a:reflection blurRad="6350" stA="52000" endA="300" endPos="3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ttangolo 1">
            <a:extLst>
              <a:ext uri="{FF2B5EF4-FFF2-40B4-BE49-F238E27FC236}">
                <a16:creationId xmlns:a16="http://schemas.microsoft.com/office/drawing/2014/main" id="{2E2364B6-1FA9-4EA5-870B-0B71C21AC74A}"/>
              </a:ext>
            </a:extLst>
          </p:cNvPr>
          <p:cNvSpPr/>
          <p:nvPr/>
        </p:nvSpPr>
        <p:spPr>
          <a:xfrm>
            <a:off x="1063511" y="4770807"/>
            <a:ext cx="10926350" cy="1338828"/>
          </a:xfrm>
          <a:prstGeom prst="rect">
            <a:avLst/>
          </a:prstGeom>
        </p:spPr>
        <p:txBody>
          <a:bodyPr wrap="square">
            <a:spAutoFit/>
          </a:bodyPr>
          <a:lstStyle/>
          <a:p>
            <a:pPr marL="0" marR="0" lvl="0" indent="0" algn="l" defTabSz="1300460" rtl="0" eaLnBrk="1" fontAlgn="auto" latinLnBrk="0" hangingPunct="1">
              <a:lnSpc>
                <a:spcPct val="90000"/>
              </a:lnSpc>
              <a:spcBef>
                <a:spcPts val="1707"/>
              </a:spcBef>
              <a:spcAft>
                <a:spcPts val="0"/>
              </a:spcAft>
              <a:buClr>
                <a:srgbClr val="40BAD2"/>
              </a:buClr>
              <a:buSzTx/>
              <a:buFontTx/>
              <a:buNone/>
              <a:tabLst/>
              <a:defRPr/>
            </a:pPr>
            <a:r>
              <a:rPr kumimoji="0" lang="it-IT" sz="9000" b="1" i="0" u="none" strike="noStrike" kern="1200" cap="none" spc="0" normalizeH="0" baseline="0" noProof="0" dirty="0">
                <a:ln w="0"/>
                <a:solidFill>
                  <a:srgbClr val="BFBFBF">
                    <a:lumMod val="50000"/>
                  </a:srgbClr>
                </a:solidFill>
                <a:effectLst>
                  <a:outerShdw blurRad="75057" dist="38100" dir="5400000" sy="-20000" rotWithShape="0">
                    <a:prstClr val="black">
                      <a:alpha val="25000"/>
                    </a:prstClr>
                  </a:outerShdw>
                </a:effectLst>
                <a:uLnTx/>
                <a:uFillTx/>
                <a:latin typeface="Corbel" panose="020B0503020204020204"/>
                <a:ea typeface="+mn-ea"/>
                <a:cs typeface="+mn-cs"/>
              </a:rPr>
              <a:t>ISTRUTTORI DI BASE</a:t>
            </a:r>
          </a:p>
        </p:txBody>
      </p:sp>
      <p:sp>
        <p:nvSpPr>
          <p:cNvPr id="7" name="CasellaDiTesto 6">
            <a:extLst>
              <a:ext uri="{FF2B5EF4-FFF2-40B4-BE49-F238E27FC236}">
                <a16:creationId xmlns:a16="http://schemas.microsoft.com/office/drawing/2014/main" id="{AC3A7973-017B-4B38-9604-4B58BDDF164C}"/>
              </a:ext>
            </a:extLst>
          </p:cNvPr>
          <p:cNvSpPr txBox="1"/>
          <p:nvPr/>
        </p:nvSpPr>
        <p:spPr>
          <a:xfrm>
            <a:off x="10822880" y="209064"/>
            <a:ext cx="2207642"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ea typeface="+mn-ea"/>
                <a:cs typeface="+mn-cs"/>
                <a:sym typeface="Helvetica Neue"/>
              </a:rPr>
              <a:t> </a:t>
            </a:r>
            <a:r>
              <a:rPr lang="it-IT" sz="3600" b="0" kern="1200" dirty="0">
                <a:highlight>
                  <a:srgbClr val="C0C0C0"/>
                </a:highlight>
                <a:ea typeface="+mn-ea"/>
                <a:cs typeface="+mn-cs"/>
              </a:rPr>
              <a:t>8</a:t>
            </a:r>
            <a:endParaRPr kumimoji="0" lang="it-IT" sz="3600" b="0" i="0" u="none" strike="noStrike" kern="1200" cap="none" spc="0" normalizeH="0" baseline="0" noProof="0" dirty="0">
              <a:ln>
                <a:noFill/>
              </a:ln>
              <a:solidFill>
                <a:srgbClr val="000000"/>
              </a:solidFill>
              <a:effectLst/>
              <a:highlight>
                <a:srgbClr val="C0C0C0"/>
              </a:highlight>
              <a:uLnTx/>
              <a:uFillTx/>
              <a:ea typeface="+mn-ea"/>
              <a:cs typeface="+mn-cs"/>
              <a:sym typeface="Helvetica Neue"/>
            </a:endParaRPr>
          </a:p>
        </p:txBody>
      </p:sp>
    </p:spTree>
    <p:extLst>
      <p:ext uri="{BB962C8B-B14F-4D97-AF65-F5344CB8AC3E}">
        <p14:creationId xmlns:p14="http://schemas.microsoft.com/office/powerpoint/2010/main" val="1064455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767520" y="2337795"/>
            <a:ext cx="6154804" cy="4031873"/>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149987" dist="250190" dir="8460000" algn="ctr">
              <a:srgbClr val="000000">
                <a:alpha val="28000"/>
              </a:srgbClr>
            </a:outerShdw>
            <a:softEdge rad="12700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Più tardi si aggiunse una prova di Salto Ostacoli per dimostrare che il cavallo era ancora in salute, capace di riprendere e continuare lo sforzo richiesto dalla continuazione del                             servizio in guerra.                                        E questo nonostante le dure prove precedenti. </a:t>
            </a:r>
          </a:p>
        </p:txBody>
      </p:sp>
      <p:pic>
        <p:nvPicPr>
          <p:cNvPr id="13" name="Picture 2">
            <a:extLst>
              <a:ext uri="{FF2B5EF4-FFF2-40B4-BE49-F238E27FC236}">
                <a16:creationId xmlns:a16="http://schemas.microsoft.com/office/drawing/2014/main" id="{E4C41A18-A503-455B-AFBD-3CC4B56F5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492" y="3050188"/>
            <a:ext cx="4819360" cy="4248472"/>
          </a:xfrm>
          <a:prstGeom prst="rect">
            <a:avLst/>
          </a:prstGeom>
          <a:ln w="88900" cap="sq" cmpd="thickThin">
            <a:solidFill>
              <a:srgbClr val="0070C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7" name="Audio registrato">
            <a:hlinkClick r:id="" action="ppaction://media"/>
            <a:extLst>
              <a:ext uri="{FF2B5EF4-FFF2-40B4-BE49-F238E27FC236}">
                <a16:creationId xmlns:a16="http://schemas.microsoft.com/office/drawing/2014/main" id="{B29E6E57-0FDF-42A7-9EBF-572F73E1F9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5574750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1+#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7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6320060" y="2745152"/>
            <a:ext cx="6249651" cy="4524315"/>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228600" dist="38100" dir="16200000" sx="107000" sy="107000" rotWithShape="0">
              <a:prstClr val="black">
                <a:alpha val="40000"/>
              </a:prstClr>
            </a:outerShdw>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Con l’andare degli anni, queste prove estreme furono completate con l’aggiunta della prova di addestramento, in Italia chiamata allora Maneggevolezza.                    Con questa aggiunta il “Campionato del cavallo militare” prese la denominazione di “Campionato del Cavallo d’Armi”</a:t>
            </a:r>
          </a:p>
        </p:txBody>
      </p:sp>
      <p:pic>
        <p:nvPicPr>
          <p:cNvPr id="14" name="Picture 2" descr="Immagine correlata">
            <a:extLst>
              <a:ext uri="{FF2B5EF4-FFF2-40B4-BE49-F238E27FC236}">
                <a16:creationId xmlns:a16="http://schemas.microsoft.com/office/drawing/2014/main" id="{10E714C5-45B3-4340-A726-F806EB1B1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089" y="2213261"/>
            <a:ext cx="3408609" cy="30310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4" descr="Immagine correlata">
            <a:extLst>
              <a:ext uri="{FF2B5EF4-FFF2-40B4-BE49-F238E27FC236}">
                <a16:creationId xmlns:a16="http://schemas.microsoft.com/office/drawing/2014/main" id="{DEDFD713-8BCC-40BB-A65A-744F12CC8C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944"/>
          <a:stretch/>
        </p:blipFill>
        <p:spPr bwMode="auto">
          <a:xfrm>
            <a:off x="1965896" y="5210177"/>
            <a:ext cx="3259707" cy="2388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Audio registrato">
            <a:hlinkClick r:id="" action="ppaction://media"/>
            <a:extLst>
              <a:ext uri="{FF2B5EF4-FFF2-40B4-BE49-F238E27FC236}">
                <a16:creationId xmlns:a16="http://schemas.microsoft.com/office/drawing/2014/main" id="{C604A6D4-912E-4117-A0D9-BCF8090D74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0692711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900" fill="hold"/>
                                        <p:tgtEl>
                                          <p:spTgt spid="14"/>
                                        </p:tgtEl>
                                        <p:attrNameLst>
                                          <p:attrName>ppt_x</p:attrName>
                                        </p:attrNameLst>
                                      </p:cBhvr>
                                      <p:tavLst>
                                        <p:tav tm="0">
                                          <p:val>
                                            <p:strVal val="0-#ppt_w/2"/>
                                          </p:val>
                                        </p:tav>
                                        <p:tav tm="100000">
                                          <p:val>
                                            <p:strVal val="#ppt_x"/>
                                          </p:val>
                                        </p:tav>
                                      </p:tavLst>
                                    </p:anim>
                                    <p:anim calcmode="lin" valueType="num">
                                      <p:cBhvr additive="base">
                                        <p:cTn id="8" dur="19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900" fill="hold"/>
                                        <p:tgtEl>
                                          <p:spTgt spid="16"/>
                                        </p:tgtEl>
                                        <p:attrNameLst>
                                          <p:attrName>ppt_x</p:attrName>
                                        </p:attrNameLst>
                                      </p:cBhvr>
                                      <p:tavLst>
                                        <p:tav tm="0">
                                          <p:val>
                                            <p:strVal val="0-#ppt_w/2"/>
                                          </p:val>
                                        </p:tav>
                                        <p:tav tm="100000">
                                          <p:val>
                                            <p:strVal val="#ppt_x"/>
                                          </p:val>
                                        </p:tav>
                                      </p:tavLst>
                                    </p:anim>
                                    <p:anim calcmode="lin" valueType="num">
                                      <p:cBhvr additive="base">
                                        <p:cTn id="12" dur="19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732992" y="2122200"/>
            <a:ext cx="5542391" cy="5509200"/>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50800" dist="38100" dir="10800000" sx="103000" sy="103000" algn="r" rotWithShape="0">
              <a:prstClr val="black">
                <a:alpha val="40000"/>
              </a:prstClr>
            </a:outerShdw>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Il “Campionato del Cavallo d’Armi” era una disciplina che comprendeva cinque prove: Maneggevolezza, Trasferimento (marcia o fondo), </a:t>
            </a:r>
            <a:r>
              <a:rPr lang="it-IT" sz="3200" b="0" kern="1200" dirty="0" err="1">
                <a:solidFill>
                  <a:srgbClr val="BFBFBF">
                    <a:lumMod val="50000"/>
                  </a:srgbClr>
                </a:solidFill>
                <a:latin typeface="Corbel" panose="020B0503020204020204"/>
              </a:rPr>
              <a:t>Steeple</a:t>
            </a:r>
            <a:r>
              <a:rPr lang="it-IT" sz="3200" b="0" kern="1200" dirty="0">
                <a:solidFill>
                  <a:srgbClr val="BFBFBF">
                    <a:lumMod val="50000"/>
                  </a:srgbClr>
                </a:solidFill>
                <a:latin typeface="Corbel" panose="020B0503020204020204"/>
              </a:rPr>
              <a:t> Chase (corsa a ostacoli), Cross Country e infine, Salto Ostacoli. La vittoria di questo campionato era un titolo prestigioso per l’ufficiale che riusciva a conquistarlo.</a:t>
            </a:r>
          </a:p>
        </p:txBody>
      </p:sp>
      <p:pic>
        <p:nvPicPr>
          <p:cNvPr id="3" name="Immagine 2">
            <a:extLst>
              <a:ext uri="{FF2B5EF4-FFF2-40B4-BE49-F238E27FC236}">
                <a16:creationId xmlns:a16="http://schemas.microsoft.com/office/drawing/2014/main" id="{FD74654C-12C1-4443-8550-B6D8589550A4}"/>
              </a:ext>
            </a:extLst>
          </p:cNvPr>
          <p:cNvPicPr>
            <a:picLocks noChangeAspect="1"/>
          </p:cNvPicPr>
          <p:nvPr/>
        </p:nvPicPr>
        <p:blipFill rotWithShape="1">
          <a:blip r:embed="rId5"/>
          <a:srcRect l="54294" t="4423" r="2117" b="11536"/>
          <a:stretch/>
        </p:blipFill>
        <p:spPr>
          <a:xfrm>
            <a:off x="6914130" y="2194598"/>
            <a:ext cx="5093342" cy="2669944"/>
          </a:xfrm>
          <a:prstGeom prst="rect">
            <a:avLst/>
          </a:prstGeom>
          <a:ln>
            <a:noFill/>
          </a:ln>
          <a:effectLst>
            <a:softEdge rad="112500"/>
          </a:effectLst>
        </p:spPr>
      </p:pic>
      <p:pic>
        <p:nvPicPr>
          <p:cNvPr id="13" name="Immagine 12">
            <a:extLst>
              <a:ext uri="{FF2B5EF4-FFF2-40B4-BE49-F238E27FC236}">
                <a16:creationId xmlns:a16="http://schemas.microsoft.com/office/drawing/2014/main" id="{A612CBE9-1768-490B-B1EB-256C893186A7}"/>
              </a:ext>
            </a:extLst>
          </p:cNvPr>
          <p:cNvPicPr>
            <a:picLocks noChangeAspect="1"/>
          </p:cNvPicPr>
          <p:nvPr/>
        </p:nvPicPr>
        <p:blipFill rotWithShape="1">
          <a:blip r:embed="rId5"/>
          <a:srcRect l="2019" t="4919" r="52012" b="6616"/>
          <a:stretch/>
        </p:blipFill>
        <p:spPr>
          <a:xfrm>
            <a:off x="6889226" y="5042606"/>
            <a:ext cx="5184576" cy="2712808"/>
          </a:xfrm>
          <a:prstGeom prst="rect">
            <a:avLst/>
          </a:prstGeom>
          <a:ln>
            <a:noFill/>
          </a:ln>
          <a:effectLst>
            <a:softEdge rad="112500"/>
          </a:effectLst>
        </p:spPr>
      </p:pic>
      <p:pic>
        <p:nvPicPr>
          <p:cNvPr id="6" name="Audio registrato">
            <a:hlinkClick r:id="" action="ppaction://media"/>
            <a:extLst>
              <a:ext uri="{FF2B5EF4-FFF2-40B4-BE49-F238E27FC236}">
                <a16:creationId xmlns:a16="http://schemas.microsoft.com/office/drawing/2014/main" id="{00739EA2-19DF-41AD-B9B9-5497CBF7D5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5450958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5278264" y="2649226"/>
            <a:ext cx="6192688" cy="4031873"/>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Questa disciplina militare, dopo la seconda guerra mondiale, divenne Concorso Completo che prese la consistenza dei giorni nostri, comprendeva quindi le seguenti prove: Dressage o Addestramento, Campagna (divisa in 5 fasi) e Salto Ostacoli.</a:t>
            </a:r>
          </a:p>
        </p:txBody>
      </p:sp>
      <p:pic>
        <p:nvPicPr>
          <p:cNvPr id="14" name="Picture 6" descr="Fabio Mangilli in una gara di Completo">
            <a:extLst>
              <a:ext uri="{FF2B5EF4-FFF2-40B4-BE49-F238E27FC236}">
                <a16:creationId xmlns:a16="http://schemas.microsoft.com/office/drawing/2014/main" id="{34FB09F3-3B34-4E50-A602-949DA5A4F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704" y="2143833"/>
            <a:ext cx="3200400" cy="417195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D5AF95E3-E26E-416F-8A11-DEFC863BB856}"/>
              </a:ext>
            </a:extLst>
          </p:cNvPr>
          <p:cNvSpPr txBox="1"/>
          <p:nvPr/>
        </p:nvSpPr>
        <p:spPr>
          <a:xfrm>
            <a:off x="-7329" y="6463218"/>
            <a:ext cx="3690465" cy="1015663"/>
          </a:xfrm>
          <a:prstGeom prst="rect">
            <a:avLst/>
          </a:prstGeom>
          <a:noFill/>
        </p:spPr>
        <p:txBody>
          <a:bodyPr wrap="square" rtlCol="0">
            <a:spAutoFit/>
          </a:bodyPr>
          <a:lstStyle/>
          <a:p>
            <a:r>
              <a:rPr lang="it-IT" sz="2000" b="0" dirty="0">
                <a:solidFill>
                  <a:schemeClr val="tx2">
                    <a:lumMod val="50000"/>
                  </a:schemeClr>
                </a:solidFill>
              </a:rPr>
              <a:t>Il Marchese Fabio </a:t>
            </a:r>
            <a:r>
              <a:rPr lang="it-IT" sz="2000" b="0" dirty="0" err="1">
                <a:solidFill>
                  <a:schemeClr val="tx2">
                    <a:lumMod val="50000"/>
                  </a:schemeClr>
                </a:solidFill>
              </a:rPr>
              <a:t>Mangilli</a:t>
            </a:r>
            <a:endParaRPr lang="it-IT" sz="2000" b="0" dirty="0">
              <a:solidFill>
                <a:schemeClr val="tx2">
                  <a:lumMod val="50000"/>
                </a:schemeClr>
              </a:solidFill>
            </a:endParaRPr>
          </a:p>
          <a:p>
            <a:r>
              <a:rPr lang="it-IT" sz="2000" b="0" dirty="0">
                <a:solidFill>
                  <a:schemeClr val="tx2">
                    <a:lumMod val="50000"/>
                  </a:schemeClr>
                </a:solidFill>
              </a:rPr>
              <a:t> in una gara di </a:t>
            </a:r>
          </a:p>
          <a:p>
            <a:r>
              <a:rPr lang="it-IT" sz="2000" b="0" dirty="0">
                <a:solidFill>
                  <a:schemeClr val="tx2">
                    <a:lumMod val="50000"/>
                  </a:schemeClr>
                </a:solidFill>
              </a:rPr>
              <a:t>Concorso Completo</a:t>
            </a:r>
          </a:p>
        </p:txBody>
      </p:sp>
      <p:pic>
        <p:nvPicPr>
          <p:cNvPr id="3" name="Audio registrato">
            <a:hlinkClick r:id="" action="ppaction://media"/>
            <a:extLst>
              <a:ext uri="{FF2B5EF4-FFF2-40B4-BE49-F238E27FC236}">
                <a16:creationId xmlns:a16="http://schemas.microsoft.com/office/drawing/2014/main" id="{9F6B9813-D9D2-4C8B-B387-A9D40FF874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907263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700" fill="hold"/>
                                        <p:tgtEl>
                                          <p:spTgt spid="14"/>
                                        </p:tgtEl>
                                        <p:attrNameLst>
                                          <p:attrName>ppt_x</p:attrName>
                                        </p:attrNameLst>
                                      </p:cBhvr>
                                      <p:tavLst>
                                        <p:tav tm="0">
                                          <p:val>
                                            <p:strVal val="#ppt_x"/>
                                          </p:val>
                                        </p:tav>
                                        <p:tav tm="100000">
                                          <p:val>
                                            <p:strVal val="#ppt_x"/>
                                          </p:val>
                                        </p:tav>
                                      </p:tavLst>
                                    </p:anim>
                                    <p:anim calcmode="lin" valueType="num">
                                      <p:cBhvr additive="base">
                                        <p:cTn id="8" dur="17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518269" y="2205972"/>
            <a:ext cx="7920880" cy="5509200"/>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50800" dist="38100" dir="13500000" sx="102000" sy="102000" algn="br" rotWithShape="0">
              <a:schemeClr val="bg1">
                <a:alpha val="40000"/>
              </a:scheme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Le fasi di campagna, dopo la Seconda Guerra Mondiale, consistevano in una Prima Marcia di circa 6 Km, uno </a:t>
            </a:r>
            <a:r>
              <a:rPr lang="it-IT" sz="3200" b="0" kern="1200" dirty="0" err="1">
                <a:solidFill>
                  <a:srgbClr val="BFBFBF">
                    <a:lumMod val="50000"/>
                  </a:srgbClr>
                </a:solidFill>
                <a:latin typeface="Corbel" panose="020B0503020204020204"/>
              </a:rPr>
              <a:t>Steeple</a:t>
            </a:r>
            <a:r>
              <a:rPr lang="it-IT" sz="3200" b="0" kern="1200" dirty="0">
                <a:solidFill>
                  <a:srgbClr val="BFBFBF">
                    <a:lumMod val="50000"/>
                  </a:srgbClr>
                </a:solidFill>
                <a:latin typeface="Corbel" panose="020B0503020204020204"/>
              </a:rPr>
              <a:t> Chase di 3.600-4.000 metri, una Seconda Marcia ancor più lunga (circa 14 km), un Cross Country di 7.000-8.000 metri, quest’ultimo prevedeva  30-35 ostacoli fissi, di differente natura, in salita e in discesa, da affrontare a velocità sostenuta e una Fase Finale di circa 2.000 metri da percorrere ad una velocità moderata per far riprendere fiato al cavallo. </a:t>
            </a:r>
          </a:p>
        </p:txBody>
      </p:sp>
      <p:pic>
        <p:nvPicPr>
          <p:cNvPr id="13" name="Picture 2" descr="Immagine correlata">
            <a:extLst>
              <a:ext uri="{FF2B5EF4-FFF2-40B4-BE49-F238E27FC236}">
                <a16:creationId xmlns:a16="http://schemas.microsoft.com/office/drawing/2014/main" id="{5023A3BB-2293-496D-92CF-83E91EC04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2640" y="2644552"/>
            <a:ext cx="3742145" cy="3929252"/>
          </a:xfrm>
          <a:prstGeom prst="rect">
            <a:avLst/>
          </a:prstGeom>
          <a:ln w="127000" cap="sq">
            <a:solidFill>
              <a:schemeClr val="accent1">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Audio registrato">
            <a:hlinkClick r:id="" action="ppaction://media"/>
            <a:extLst>
              <a:ext uri="{FF2B5EF4-FFF2-40B4-BE49-F238E27FC236}">
                <a16:creationId xmlns:a16="http://schemas.microsoft.com/office/drawing/2014/main" id="{AE11A1D3-BE0F-46A3-812B-F0D7810BD7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19530747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800" fill="hold"/>
                                        <p:tgtEl>
                                          <p:spTgt spid="13"/>
                                        </p:tgtEl>
                                        <p:attrNameLst>
                                          <p:attrName>ppt_x</p:attrName>
                                        </p:attrNameLst>
                                      </p:cBhvr>
                                      <p:tavLst>
                                        <p:tav tm="0">
                                          <p:val>
                                            <p:strVal val="1+#ppt_w/2"/>
                                          </p:val>
                                        </p:tav>
                                        <p:tav tm="100000">
                                          <p:val>
                                            <p:strVal val="#ppt_x"/>
                                          </p:val>
                                        </p:tav>
                                      </p:tavLst>
                                    </p:anim>
                                    <p:anim calcmode="lin" valueType="num">
                                      <p:cBhvr additive="base">
                                        <p:cTn id="8" dur="18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2253928" y="2201893"/>
            <a:ext cx="10589341" cy="2554545"/>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Le donne furono ammesse ai Giochi Olimpici solo nel 1956 a Melbourne</a:t>
            </a:r>
            <a:r>
              <a:rPr lang="it-IT" sz="3200" b="0" kern="1200">
                <a:solidFill>
                  <a:srgbClr val="BFBFBF">
                    <a:lumMod val="50000"/>
                  </a:srgbClr>
                </a:solidFill>
                <a:latin typeface="Corbel" panose="020B0503020204020204"/>
              </a:rPr>
              <a:t>, Australia, </a:t>
            </a:r>
            <a:r>
              <a:rPr lang="it-IT" sz="3200" b="0" kern="1200" dirty="0">
                <a:solidFill>
                  <a:srgbClr val="BFBFBF">
                    <a:lumMod val="50000"/>
                  </a:srgbClr>
                </a:solidFill>
                <a:latin typeface="Corbel" panose="020B0503020204020204"/>
              </a:rPr>
              <a:t>insieme ai Sottufficiali. Con questa conquista, anche il fermo proposito di de Coubertin ‘‘considerare il sesso femminile come inadatto a questo tipo di prove’’, fu definitivamente accantonato.</a:t>
            </a:r>
          </a:p>
        </p:txBody>
      </p:sp>
      <p:pic>
        <p:nvPicPr>
          <p:cNvPr id="14" name="Picture 2">
            <a:extLst>
              <a:ext uri="{FF2B5EF4-FFF2-40B4-BE49-F238E27FC236}">
                <a16:creationId xmlns:a16="http://schemas.microsoft.com/office/drawing/2014/main" id="{EC73E5A9-F1FA-41AD-9354-9A3975BB9B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712" y="2362575"/>
            <a:ext cx="1593335" cy="2173201"/>
          </a:xfrm>
          <a:prstGeom prst="rect">
            <a:avLst/>
          </a:prstGeom>
          <a:ln w="88900" cap="sq" cmpd="thickThin">
            <a:solidFill>
              <a:schemeClr val="accent1">
                <a:lumMod val="20000"/>
                <a:lumOff val="80000"/>
              </a:schemeClr>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6" name="Picture 2">
            <a:extLst>
              <a:ext uri="{FF2B5EF4-FFF2-40B4-BE49-F238E27FC236}">
                <a16:creationId xmlns:a16="http://schemas.microsoft.com/office/drawing/2014/main" id="{DCE44462-91E2-4B8D-861A-12A934DF6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8103" y="5032071"/>
            <a:ext cx="4752528" cy="2655824"/>
          </a:xfrm>
          <a:prstGeom prst="rect">
            <a:avLst/>
          </a:prstGeom>
          <a:ln w="88900" cap="sq" cmpd="thickThin">
            <a:solidFill>
              <a:schemeClr val="accent1">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7" name="Picture 2">
            <a:extLst>
              <a:ext uri="{FF2B5EF4-FFF2-40B4-BE49-F238E27FC236}">
                <a16:creationId xmlns:a16="http://schemas.microsoft.com/office/drawing/2014/main" id="{45359163-9814-4BE2-B6E7-1C6A28B1BB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2758" y="5157282"/>
            <a:ext cx="1916665" cy="2482589"/>
          </a:xfrm>
          <a:prstGeom prst="rect">
            <a:avLst/>
          </a:prstGeom>
          <a:ln w="88900" cap="sq" cmpd="thickThin">
            <a:solidFill>
              <a:schemeClr val="accent1">
                <a:lumMod val="50000"/>
              </a:schemeClr>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8" name="Picture 3">
            <a:extLst>
              <a:ext uri="{FF2B5EF4-FFF2-40B4-BE49-F238E27FC236}">
                <a16:creationId xmlns:a16="http://schemas.microsoft.com/office/drawing/2014/main" id="{60D64392-E5BF-4D68-A08E-FCB290E77D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752" y="5289288"/>
            <a:ext cx="2901440" cy="2106065"/>
          </a:xfrm>
          <a:prstGeom prst="rect">
            <a:avLst/>
          </a:prstGeom>
          <a:ln w="88900" cap="sq" cmpd="thickThin">
            <a:solidFill>
              <a:schemeClr val="accent1">
                <a:lumMod val="60000"/>
                <a:lumOff val="40000"/>
              </a:schemeClr>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7" name="Audio registrato">
            <a:hlinkClick r:id="" action="ppaction://media"/>
            <a:extLst>
              <a:ext uri="{FF2B5EF4-FFF2-40B4-BE49-F238E27FC236}">
                <a16:creationId xmlns:a16="http://schemas.microsoft.com/office/drawing/2014/main" id="{8877F143-B6E0-401A-AA9E-EB32182D177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5980443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900" fill="hold"/>
                                        <p:tgtEl>
                                          <p:spTgt spid="17"/>
                                        </p:tgtEl>
                                        <p:attrNameLst>
                                          <p:attrName>ppt_x</p:attrName>
                                        </p:attrNameLst>
                                      </p:cBhvr>
                                      <p:tavLst>
                                        <p:tav tm="0">
                                          <p:val>
                                            <p:strVal val="0-#ppt_w/2"/>
                                          </p:val>
                                        </p:tav>
                                        <p:tav tm="100000">
                                          <p:val>
                                            <p:strVal val="#ppt_x"/>
                                          </p:val>
                                        </p:tav>
                                      </p:tavLst>
                                    </p:anim>
                                    <p:anim calcmode="lin" valueType="num">
                                      <p:cBhvr additive="base">
                                        <p:cTn id="13" dur="1900" fill="hold"/>
                                        <p:tgtEl>
                                          <p:spTgt spid="1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900" fill="hold"/>
                                        <p:tgtEl>
                                          <p:spTgt spid="18"/>
                                        </p:tgtEl>
                                        <p:attrNameLst>
                                          <p:attrName>ppt_x</p:attrName>
                                        </p:attrNameLst>
                                      </p:cBhvr>
                                      <p:tavLst>
                                        <p:tav tm="0">
                                          <p:val>
                                            <p:strVal val="1+#ppt_w/2"/>
                                          </p:val>
                                        </p:tav>
                                        <p:tav tm="100000">
                                          <p:val>
                                            <p:strVal val="#ppt_x"/>
                                          </p:val>
                                        </p:tav>
                                      </p:tavLst>
                                    </p:anim>
                                    <p:anim calcmode="lin" valueType="num">
                                      <p:cBhvr additive="base">
                                        <p:cTn id="17" dur="19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390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2000" fill="hold"/>
                                        <p:tgtEl>
                                          <p:spTgt spid="16"/>
                                        </p:tgtEl>
                                        <p:attrNameLst>
                                          <p:attrName>ppt_w</p:attrName>
                                        </p:attrNameLst>
                                      </p:cBhvr>
                                      <p:tavLst>
                                        <p:tav tm="0">
                                          <p:val>
                                            <p:fltVal val="0"/>
                                          </p:val>
                                        </p:tav>
                                        <p:tav tm="100000">
                                          <p:val>
                                            <p:strVal val="#ppt_w"/>
                                          </p:val>
                                        </p:tav>
                                      </p:tavLst>
                                    </p:anim>
                                    <p:anim calcmode="lin" valueType="num">
                                      <p:cBhvr>
                                        <p:cTn id="22" dur="2000" fill="hold"/>
                                        <p:tgtEl>
                                          <p:spTgt spid="16"/>
                                        </p:tgtEl>
                                        <p:attrNameLst>
                                          <p:attrName>ppt_h</p:attrName>
                                        </p:attrNameLst>
                                      </p:cBhvr>
                                      <p:tavLst>
                                        <p:tav tm="0">
                                          <p:val>
                                            <p:fltVal val="0"/>
                                          </p:val>
                                        </p:tav>
                                        <p:tav tm="100000">
                                          <p:val>
                                            <p:strVal val="#ppt_h"/>
                                          </p:val>
                                        </p:tav>
                                      </p:tavLst>
                                    </p:anim>
                                    <p:animEffect transition="in" filter="fade">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16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5554317" y="2868918"/>
            <a:ext cx="5904656" cy="4031873"/>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76200" dir="18900000" sy="23000" kx="-1200000" algn="bl" rotWithShape="0">
              <a:prstClr val="black">
                <a:alpha val="20000"/>
              </a:prstClr>
            </a:outerShdw>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Durante le edizioni olimpiche del 1992 e del 1996, con la motivazione dell’</a:t>
            </a:r>
            <a:r>
              <a:rPr lang="it-IT" sz="3200" kern="1200" dirty="0" err="1">
                <a:solidFill>
                  <a:srgbClr val="BFBFBF">
                    <a:lumMod val="50000"/>
                  </a:srgbClr>
                </a:solidFill>
                <a:latin typeface="Corbel" panose="020B0503020204020204"/>
              </a:rPr>
              <a:t>horse</a:t>
            </a:r>
            <a:r>
              <a:rPr lang="it-IT" sz="3200" kern="1200" dirty="0">
                <a:solidFill>
                  <a:srgbClr val="BFBFBF">
                    <a:lumMod val="50000"/>
                  </a:srgbClr>
                </a:solidFill>
                <a:latin typeface="Corbel" panose="020B0503020204020204"/>
              </a:rPr>
              <a:t> welfare </a:t>
            </a:r>
            <a:r>
              <a:rPr lang="it-IT" sz="3200" b="0" kern="1200" dirty="0">
                <a:solidFill>
                  <a:srgbClr val="BFBFBF">
                    <a:lumMod val="50000"/>
                  </a:srgbClr>
                </a:solidFill>
                <a:latin typeface="Corbel" panose="020B0503020204020204"/>
              </a:rPr>
              <a:t>(sensibilizzazione nei riguardi del benessere e della salute del cavallo), furono eliminati dalla prova di campagna lo </a:t>
            </a:r>
            <a:r>
              <a:rPr lang="it-IT" sz="3200" b="0" kern="1200" dirty="0" err="1">
                <a:solidFill>
                  <a:srgbClr val="BFBFBF">
                    <a:lumMod val="50000"/>
                  </a:srgbClr>
                </a:solidFill>
                <a:latin typeface="Corbel" panose="020B0503020204020204"/>
              </a:rPr>
              <a:t>steeple</a:t>
            </a:r>
            <a:r>
              <a:rPr lang="it-IT" sz="3200" b="0" kern="1200" dirty="0">
                <a:solidFill>
                  <a:srgbClr val="BFBFBF">
                    <a:lumMod val="50000"/>
                  </a:srgbClr>
                </a:solidFill>
                <a:latin typeface="Corbel" panose="020B0503020204020204"/>
              </a:rPr>
              <a:t> </a:t>
            </a:r>
            <a:r>
              <a:rPr lang="it-IT" sz="3200" b="0" kern="1200" dirty="0" err="1">
                <a:solidFill>
                  <a:srgbClr val="BFBFBF">
                    <a:lumMod val="50000"/>
                  </a:srgbClr>
                </a:solidFill>
                <a:latin typeface="Corbel" panose="020B0503020204020204"/>
              </a:rPr>
              <a:t>chase</a:t>
            </a:r>
            <a:r>
              <a:rPr lang="it-IT" sz="3200" b="0" kern="1200" dirty="0">
                <a:solidFill>
                  <a:srgbClr val="BFBFBF">
                    <a:lumMod val="50000"/>
                  </a:srgbClr>
                </a:solidFill>
                <a:latin typeface="Corbel" panose="020B0503020204020204"/>
              </a:rPr>
              <a:t> e le due marce.</a:t>
            </a:r>
          </a:p>
        </p:txBody>
      </p:sp>
      <p:pic>
        <p:nvPicPr>
          <p:cNvPr id="20" name="Picture 4">
            <a:extLst>
              <a:ext uri="{FF2B5EF4-FFF2-40B4-BE49-F238E27FC236}">
                <a16:creationId xmlns:a16="http://schemas.microsoft.com/office/drawing/2014/main" id="{D106F328-C790-48AD-AF46-3674A38A6E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074" y="4305739"/>
            <a:ext cx="2285768" cy="3298678"/>
          </a:xfrm>
          <a:prstGeom prst="rect">
            <a:avLst/>
          </a:prstGeom>
          <a:ln w="127000" cap="sq">
            <a:solidFill>
              <a:schemeClr val="accent2">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9" name="Picture 2">
            <a:extLst>
              <a:ext uri="{FF2B5EF4-FFF2-40B4-BE49-F238E27FC236}">
                <a16:creationId xmlns:a16="http://schemas.microsoft.com/office/drawing/2014/main" id="{B9C9EA44-AAB4-40F9-B11F-1B760056C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213" y="2178527"/>
            <a:ext cx="2171754" cy="3390350"/>
          </a:xfrm>
          <a:prstGeom prst="rect">
            <a:avLst/>
          </a:prstGeom>
          <a:ln w="127000" cap="sq">
            <a:solidFill>
              <a:schemeClr val="accent2">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 name="Audio registrato">
            <a:hlinkClick r:id="" action="ppaction://media"/>
            <a:extLst>
              <a:ext uri="{FF2B5EF4-FFF2-40B4-BE49-F238E27FC236}">
                <a16:creationId xmlns:a16="http://schemas.microsoft.com/office/drawing/2014/main" id="{42BE5045-BCC2-486D-85B8-2A814CDF10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1001367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900" fill="hold"/>
                                        <p:tgtEl>
                                          <p:spTgt spid="19"/>
                                        </p:tgtEl>
                                        <p:attrNameLst>
                                          <p:attrName>ppt_x</p:attrName>
                                        </p:attrNameLst>
                                      </p:cBhvr>
                                      <p:tavLst>
                                        <p:tav tm="0">
                                          <p:val>
                                            <p:strVal val="1+#ppt_w/2"/>
                                          </p:val>
                                        </p:tav>
                                        <p:tav tm="100000">
                                          <p:val>
                                            <p:strVal val="#ppt_x"/>
                                          </p:val>
                                        </p:tav>
                                      </p:tavLst>
                                    </p:anim>
                                    <p:anim calcmode="lin" valueType="num">
                                      <p:cBhvr additive="base">
                                        <p:cTn id="8" dur="19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1+#ppt_w/2"/>
                                          </p:val>
                                        </p:tav>
                                        <p:tav tm="100000">
                                          <p:val>
                                            <p:strVal val="#ppt_x"/>
                                          </p:val>
                                        </p:tav>
                                      </p:tavLst>
                                    </p:anim>
                                    <p:anim calcmode="lin" valueType="num">
                                      <p:cBhvr additive="base">
                                        <p:cTn id="12" dur="2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309712" y="2304981"/>
            <a:ext cx="5904656" cy="1077218"/>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50800" dist="38100" dir="8100000" sx="102000" sy="102000" algn="tr" rotWithShape="0">
              <a:prstClr val="black">
                <a:alpha val="40000"/>
              </a:prstClr>
            </a:outerShdw>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Alcuni dei nostri Campioni alle Olimpiadi del passato</a:t>
            </a:r>
          </a:p>
        </p:txBody>
      </p:sp>
      <p:pic>
        <p:nvPicPr>
          <p:cNvPr id="13" name="Picture 2" descr="Mauro Checcoli nella prova di Salto a ostacoli del concorso Completo di Tokio, 1964">
            <a:extLst>
              <a:ext uri="{FF2B5EF4-FFF2-40B4-BE49-F238E27FC236}">
                <a16:creationId xmlns:a16="http://schemas.microsoft.com/office/drawing/2014/main" id="{E7E246C5-509B-4E61-B6C4-78F7ECA67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4134" y="4445122"/>
            <a:ext cx="2365491" cy="1799830"/>
          </a:xfrm>
          <a:prstGeom prst="rect">
            <a:avLst/>
          </a:prstGeom>
          <a:ln w="127000" cap="sq">
            <a:solidFill>
              <a:schemeClr val="accent2">
                <a:lumMod val="60000"/>
                <a:lumOff val="4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4" name="Picture 2" descr="HP Tokio-1964(1).jpg">
            <a:extLst>
              <a:ext uri="{FF2B5EF4-FFF2-40B4-BE49-F238E27FC236}">
                <a16:creationId xmlns:a16="http://schemas.microsoft.com/office/drawing/2014/main" id="{164B1776-4C5F-485A-B80E-DBB8927D93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0161" y="3701755"/>
            <a:ext cx="1628342" cy="1975722"/>
          </a:xfrm>
          <a:prstGeom prst="rect">
            <a:avLst/>
          </a:prstGeom>
          <a:ln w="127000" cap="sq">
            <a:solidFill>
              <a:srgbClr val="00206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E452D0D-9642-46B5-8B81-F3FFE360AE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4334" y="6114096"/>
            <a:ext cx="2580206" cy="1441880"/>
          </a:xfrm>
          <a:prstGeom prst="rect">
            <a:avLst/>
          </a:prstGeom>
          <a:ln w="127000" cap="sq">
            <a:solidFill>
              <a:srgbClr val="0070C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7" name="Picture 4" descr="Antonio Gutierrez su Picadilly al Concorso Ippico Internazionale di Nizza, 1931 (tratta da una cartolina dedica alla Scuola di Cavalleria)   ">
            <a:extLst>
              <a:ext uri="{FF2B5EF4-FFF2-40B4-BE49-F238E27FC236}">
                <a16:creationId xmlns:a16="http://schemas.microsoft.com/office/drawing/2014/main" id="{E0B33DFA-755A-4FBC-8317-487ECA46E0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8584" y="4049425"/>
            <a:ext cx="1525051" cy="971391"/>
          </a:xfrm>
          <a:prstGeom prst="rect">
            <a:avLst/>
          </a:prstGeom>
          <a:ln w="127000" cap="sq">
            <a:solidFill>
              <a:srgbClr val="E28A54"/>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8" name="Picture 2" descr="Serg. Magg. G. Molinari su Tolentino alla prova di concorso ippico, Basilea 1954 (foto tratta dalla rivista Annèe Hippique Losanna)">
            <a:extLst>
              <a:ext uri="{FF2B5EF4-FFF2-40B4-BE49-F238E27FC236}">
                <a16:creationId xmlns:a16="http://schemas.microsoft.com/office/drawing/2014/main" id="{689157E9-B1AA-475B-819E-982DA6B6C8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8584" y="5663126"/>
            <a:ext cx="1620180" cy="1556782"/>
          </a:xfrm>
          <a:prstGeom prst="rect">
            <a:avLst/>
          </a:prstGeom>
          <a:ln w="127000" cap="sq">
            <a:solidFill>
              <a:srgbClr val="61D836">
                <a:lumMod val="60000"/>
                <a:lumOff val="40000"/>
              </a:srgb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B4FEA1C6-C3D7-4C33-A5B1-2281EF77C0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4934" y="3028962"/>
            <a:ext cx="1089050" cy="2141680"/>
          </a:xfrm>
          <a:prstGeom prst="rect">
            <a:avLst/>
          </a:prstGeom>
          <a:ln w="127000" cap="sq">
            <a:solidFill>
              <a:srgbClr val="92D05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2" name="Picture 5">
            <a:extLst>
              <a:ext uri="{FF2B5EF4-FFF2-40B4-BE49-F238E27FC236}">
                <a16:creationId xmlns:a16="http://schemas.microsoft.com/office/drawing/2014/main" id="{ABAD3BB9-AE5B-4BE0-9550-2F271D0724D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93245" y="2304981"/>
            <a:ext cx="2508910" cy="1402038"/>
          </a:xfrm>
          <a:prstGeom prst="rect">
            <a:avLst/>
          </a:prstGeom>
          <a:ln w="127000" cap="sq">
            <a:solidFill>
              <a:srgbClr val="FF644E"/>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3" name="Picture 4" descr="Immagine correlata">
            <a:extLst>
              <a:ext uri="{FF2B5EF4-FFF2-40B4-BE49-F238E27FC236}">
                <a16:creationId xmlns:a16="http://schemas.microsoft.com/office/drawing/2014/main" id="{65CF23ED-BC38-4DF6-83D1-15B9CC26DD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33928" y="3431551"/>
            <a:ext cx="1636547" cy="2315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8" descr="Risultati immagini per immagini relative a olimpiadi di tokyo">
            <a:extLst>
              <a:ext uri="{FF2B5EF4-FFF2-40B4-BE49-F238E27FC236}">
                <a16:creationId xmlns:a16="http://schemas.microsoft.com/office/drawing/2014/main" id="{42327326-F9DB-480C-9A0B-E3EF18D8A1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053" y="5502538"/>
            <a:ext cx="2220342" cy="20934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9EE130A4-DC69-49D8-A4B6-7029808367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866" y="3498881"/>
            <a:ext cx="1681107" cy="22929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3" name="Audio registrato">
            <a:hlinkClick r:id="" action="ppaction://media"/>
            <a:extLst>
              <a:ext uri="{FF2B5EF4-FFF2-40B4-BE49-F238E27FC236}">
                <a16:creationId xmlns:a16="http://schemas.microsoft.com/office/drawing/2014/main" id="{1042BA19-A897-4FF8-A8D8-E2905F8A292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10474753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1+#ppt_w/2"/>
                                          </p:val>
                                        </p:tav>
                                        <p:tav tm="100000">
                                          <p:val>
                                            <p:strVal val="#ppt_x"/>
                                          </p:val>
                                        </p:tav>
                                      </p:tavLst>
                                    </p:anim>
                                    <p:anim calcmode="lin" valueType="num">
                                      <p:cBhvr additive="base">
                                        <p:cTn id="8" dur="1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500" fill="hold"/>
                                        <p:tgtEl>
                                          <p:spTgt spid="25"/>
                                        </p:tgtEl>
                                        <p:attrNameLst>
                                          <p:attrName>ppt_x</p:attrName>
                                        </p:attrNameLst>
                                      </p:cBhvr>
                                      <p:tavLst>
                                        <p:tav tm="0">
                                          <p:val>
                                            <p:strVal val="1+#ppt_w/2"/>
                                          </p:val>
                                        </p:tav>
                                        <p:tav tm="100000">
                                          <p:val>
                                            <p:strVal val="#ppt_x"/>
                                          </p:val>
                                        </p:tav>
                                      </p:tavLst>
                                    </p:anim>
                                    <p:anim calcmode="lin" valueType="num">
                                      <p:cBhvr additive="base">
                                        <p:cTn id="16" dur="1500" fill="hold"/>
                                        <p:tgtEl>
                                          <p:spTgt spid="2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45"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anim calcmode="lin" valueType="num">
                                      <p:cBhvr>
                                        <p:cTn id="26" dur="2000" fill="hold"/>
                                        <p:tgtEl>
                                          <p:spTgt spid="13"/>
                                        </p:tgtEl>
                                        <p:attrNameLst>
                                          <p:attrName>ppt_w</p:attrName>
                                        </p:attrNameLst>
                                      </p:cBhvr>
                                      <p:tavLst>
                                        <p:tav tm="0" fmla="#ppt_w*sin(2.5*pi*$)">
                                          <p:val>
                                            <p:fltVal val="0"/>
                                          </p:val>
                                        </p:tav>
                                        <p:tav tm="100000">
                                          <p:val>
                                            <p:fltVal val="1"/>
                                          </p:val>
                                        </p:tav>
                                      </p:tavLst>
                                    </p:anim>
                                    <p:anim calcmode="lin" valueType="num">
                                      <p:cBhvr>
                                        <p:cTn id="27" dur="2000" fill="hold"/>
                                        <p:tgtEl>
                                          <p:spTgt spid="13"/>
                                        </p:tgtEl>
                                        <p:attrNameLst>
                                          <p:attrName>ppt_h</p:attrName>
                                        </p:attrNameLst>
                                      </p:cBhvr>
                                      <p:tavLst>
                                        <p:tav tm="0">
                                          <p:val>
                                            <p:strVal val="#ppt_h"/>
                                          </p:val>
                                        </p:tav>
                                        <p:tav tm="100000">
                                          <p:val>
                                            <p:strVal val="#ppt_h"/>
                                          </p:val>
                                        </p:tav>
                                      </p:tavLst>
                                    </p:anim>
                                  </p:childTnLst>
                                </p:cTn>
                              </p:par>
                            </p:childTnLst>
                          </p:cTn>
                        </p:par>
                        <p:par>
                          <p:cTn id="28" fill="hold">
                            <p:stCondLst>
                              <p:cond delay="3500"/>
                            </p:stCondLst>
                            <p:childTnLst>
                              <p:par>
                                <p:cTn id="29" presetID="45"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0"/>
                                        <p:tgtEl>
                                          <p:spTgt spid="22"/>
                                        </p:tgtEl>
                                      </p:cBhvr>
                                    </p:animEffect>
                                    <p:anim calcmode="lin" valueType="num">
                                      <p:cBhvr>
                                        <p:cTn id="32" dur="2000" fill="hold"/>
                                        <p:tgtEl>
                                          <p:spTgt spid="22"/>
                                        </p:tgtEl>
                                        <p:attrNameLst>
                                          <p:attrName>ppt_w</p:attrName>
                                        </p:attrNameLst>
                                      </p:cBhvr>
                                      <p:tavLst>
                                        <p:tav tm="0" fmla="#ppt_w*sin(2.5*pi*$)">
                                          <p:val>
                                            <p:fltVal val="0"/>
                                          </p:val>
                                        </p:tav>
                                        <p:tav tm="100000">
                                          <p:val>
                                            <p:fltVal val="1"/>
                                          </p:val>
                                        </p:tav>
                                      </p:tavLst>
                                    </p:anim>
                                    <p:anim calcmode="lin" valueType="num">
                                      <p:cBhvr>
                                        <p:cTn id="33" dur="2000" fill="hold"/>
                                        <p:tgtEl>
                                          <p:spTgt spid="22"/>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anim calcmode="lin" valueType="num">
                                      <p:cBhvr>
                                        <p:cTn id="37" dur="2000" fill="hold"/>
                                        <p:tgtEl>
                                          <p:spTgt spid="18"/>
                                        </p:tgtEl>
                                        <p:attrNameLst>
                                          <p:attrName>ppt_w</p:attrName>
                                        </p:attrNameLst>
                                      </p:cBhvr>
                                      <p:tavLst>
                                        <p:tav tm="0" fmla="#ppt_w*sin(2.5*pi*$)">
                                          <p:val>
                                            <p:fltVal val="0"/>
                                          </p:val>
                                        </p:tav>
                                        <p:tav tm="100000">
                                          <p:val>
                                            <p:fltVal val="1"/>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childTnLst>
                                </p:cTn>
                              </p:par>
                            </p:childTnLst>
                          </p:cTn>
                        </p:par>
                        <p:par>
                          <p:cTn id="39" fill="hold">
                            <p:stCondLst>
                              <p:cond delay="5500"/>
                            </p:stCondLst>
                            <p:childTnLst>
                              <p:par>
                                <p:cTn id="40" presetID="45"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0"/>
                                        <p:tgtEl>
                                          <p:spTgt spid="16"/>
                                        </p:tgtEl>
                                      </p:cBhvr>
                                    </p:animEffect>
                                    <p:anim calcmode="lin" valueType="num">
                                      <p:cBhvr>
                                        <p:cTn id="43" dur="2000" fill="hold"/>
                                        <p:tgtEl>
                                          <p:spTgt spid="16"/>
                                        </p:tgtEl>
                                        <p:attrNameLst>
                                          <p:attrName>ppt_w</p:attrName>
                                        </p:attrNameLst>
                                      </p:cBhvr>
                                      <p:tavLst>
                                        <p:tav tm="0" fmla="#ppt_w*sin(2.5*pi*$)">
                                          <p:val>
                                            <p:fltVal val="0"/>
                                          </p:val>
                                        </p:tav>
                                        <p:tav tm="100000">
                                          <p:val>
                                            <p:fltVal val="1"/>
                                          </p:val>
                                        </p:tav>
                                      </p:tavLst>
                                    </p:anim>
                                    <p:anim calcmode="lin" valueType="num">
                                      <p:cBhvr>
                                        <p:cTn id="44" dur="2000" fill="hold"/>
                                        <p:tgtEl>
                                          <p:spTgt spid="16"/>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000"/>
                                        <p:tgtEl>
                                          <p:spTgt spid="17"/>
                                        </p:tgtEl>
                                      </p:cBhvr>
                                    </p:animEffect>
                                    <p:anim calcmode="lin" valueType="num">
                                      <p:cBhvr>
                                        <p:cTn id="48" dur="2000" fill="hold"/>
                                        <p:tgtEl>
                                          <p:spTgt spid="17"/>
                                        </p:tgtEl>
                                        <p:attrNameLst>
                                          <p:attrName>ppt_w</p:attrName>
                                        </p:attrNameLst>
                                      </p:cBhvr>
                                      <p:tavLst>
                                        <p:tav tm="0" fmla="#ppt_w*sin(2.5*pi*$)">
                                          <p:val>
                                            <p:fltVal val="0"/>
                                          </p:val>
                                        </p:tav>
                                        <p:tav tm="100000">
                                          <p:val>
                                            <p:fltVal val="1"/>
                                          </p:val>
                                        </p:tav>
                                      </p:tavLst>
                                    </p:anim>
                                    <p:anim calcmode="lin" valueType="num">
                                      <p:cBhvr>
                                        <p:cTn id="49" dur="2000" fill="hold"/>
                                        <p:tgtEl>
                                          <p:spTgt spid="17"/>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000"/>
                                        <p:tgtEl>
                                          <p:spTgt spid="21"/>
                                        </p:tgtEl>
                                      </p:cBhvr>
                                    </p:animEffect>
                                    <p:anim calcmode="lin" valueType="num">
                                      <p:cBhvr>
                                        <p:cTn id="53" dur="2000" fill="hold"/>
                                        <p:tgtEl>
                                          <p:spTgt spid="21"/>
                                        </p:tgtEl>
                                        <p:attrNameLst>
                                          <p:attrName>ppt_w</p:attrName>
                                        </p:attrNameLst>
                                      </p:cBhvr>
                                      <p:tavLst>
                                        <p:tav tm="0" fmla="#ppt_w*sin(2.5*pi*$)">
                                          <p:val>
                                            <p:fltVal val="0"/>
                                          </p:val>
                                        </p:tav>
                                        <p:tav tm="100000">
                                          <p:val>
                                            <p:fltVal val="1"/>
                                          </p:val>
                                        </p:tav>
                                      </p:tavLst>
                                    </p:anim>
                                    <p:anim calcmode="lin" valueType="num">
                                      <p:cBhvr>
                                        <p:cTn id="54"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8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auro Checcoli nella prova di Salto a ostacoli del concorso Completo di Tokio, 1964">
            <a:extLst>
              <a:ext uri="{FF2B5EF4-FFF2-40B4-BE49-F238E27FC236}">
                <a16:creationId xmlns:a16="http://schemas.microsoft.com/office/drawing/2014/main" id="{581B421F-6D85-451C-8282-47D8AEE29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245" y="2191156"/>
            <a:ext cx="3596459" cy="2736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3550072" y="2234449"/>
            <a:ext cx="8827447" cy="1877437"/>
          </a:xfrm>
          <a:prstGeom prst="rect">
            <a:avLst/>
          </a:prstGeom>
          <a:gradFill flip="none" rotWithShape="1">
            <a:gsLst>
              <a:gs pos="0">
                <a:schemeClr val="accent1">
                  <a:lumMod val="75000"/>
                </a:schemeClr>
              </a:gs>
              <a:gs pos="32000">
                <a:schemeClr val="accent1">
                  <a:lumMod val="60000"/>
                  <a:lumOff val="40000"/>
                </a:schemeClr>
              </a:gs>
              <a:gs pos="79000">
                <a:schemeClr val="bg1"/>
              </a:gs>
            </a:gsLst>
            <a:lin ang="0" scaled="1"/>
            <a:tileRect/>
          </a:gradFill>
          <a:ln w="28575">
            <a:solidFill>
              <a:schemeClr val="bg1"/>
            </a:solidFill>
          </a:ln>
          <a:effectLst/>
        </p:spPr>
        <p:txBody>
          <a:bodyPr wrap="square" rtlCol="0">
            <a:spAutoFit/>
          </a:bodyPr>
          <a:lstStyle/>
          <a:p>
            <a:pPr lvl="0" algn="l" defTabSz="457200" hangingPunct="1">
              <a:buSzPct val="145000"/>
            </a:pPr>
            <a:r>
              <a:rPr lang="it-IT" sz="3200" kern="1200" dirty="0">
                <a:solidFill>
                  <a:srgbClr val="BFBFBF">
                    <a:lumMod val="50000"/>
                  </a:srgbClr>
                </a:solidFill>
                <a:latin typeface="Corbel" panose="020B0503020204020204"/>
              </a:rPr>
              <a:t>Mauro </a:t>
            </a:r>
            <a:r>
              <a:rPr lang="it-IT" sz="3200" kern="1200" dirty="0" err="1">
                <a:solidFill>
                  <a:srgbClr val="BFBFBF">
                    <a:lumMod val="50000"/>
                  </a:srgbClr>
                </a:solidFill>
                <a:latin typeface="Corbel" panose="020B0503020204020204"/>
              </a:rPr>
              <a:t>Checcoli</a:t>
            </a:r>
            <a:r>
              <a:rPr lang="it-IT" sz="3200" kern="1200" dirty="0">
                <a:solidFill>
                  <a:srgbClr val="BFBFBF">
                    <a:lumMod val="50000"/>
                  </a:srgbClr>
                </a:solidFill>
                <a:latin typeface="Corbel" panose="020B0503020204020204"/>
              </a:rPr>
              <a:t> </a:t>
            </a:r>
          </a:p>
          <a:p>
            <a:pPr lvl="0" algn="l" defTabSz="457200" hangingPunct="1">
              <a:buSzPct val="145000"/>
            </a:pPr>
            <a:r>
              <a:rPr lang="it-IT" sz="2800" b="0" kern="1200" dirty="0">
                <a:solidFill>
                  <a:srgbClr val="BFBFBF">
                    <a:lumMod val="50000"/>
                  </a:srgbClr>
                </a:solidFill>
                <a:latin typeface="Corbel" panose="020B0503020204020204"/>
              </a:rPr>
              <a:t>durante le edizioni olimpiche di Tokio 1964 conquistò due medaglie d’Oro, una individuale e una a squadre. Qui nella prova di salto ostacoli del C.C.E.</a:t>
            </a:r>
          </a:p>
        </p:txBody>
      </p:sp>
      <p:pic>
        <p:nvPicPr>
          <p:cNvPr id="3" name="Immagine 2">
            <a:extLst>
              <a:ext uri="{FF2B5EF4-FFF2-40B4-BE49-F238E27FC236}">
                <a16:creationId xmlns:a16="http://schemas.microsoft.com/office/drawing/2014/main" id="{D9EB7B74-188B-496B-B270-830AE8F80C7F}"/>
              </a:ext>
            </a:extLst>
          </p:cNvPr>
          <p:cNvPicPr>
            <a:picLocks noChangeAspect="1"/>
          </p:cNvPicPr>
          <p:nvPr/>
        </p:nvPicPr>
        <p:blipFill>
          <a:blip r:embed="rId6"/>
          <a:stretch>
            <a:fillRect/>
          </a:stretch>
        </p:blipFill>
        <p:spPr>
          <a:xfrm>
            <a:off x="518269" y="4682861"/>
            <a:ext cx="2339440" cy="2736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8" descr="Risultati immagini per immagini relative a olimpiadi di tokyo">
            <a:extLst>
              <a:ext uri="{FF2B5EF4-FFF2-40B4-BE49-F238E27FC236}">
                <a16:creationId xmlns:a16="http://schemas.microsoft.com/office/drawing/2014/main" id="{738E6ED4-CF8E-4D69-9ABF-AAC0826D01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1123" y="4002175"/>
            <a:ext cx="1882680" cy="17750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 name="Picture 4" descr="Immagine correlata">
            <a:extLst>
              <a:ext uri="{FF2B5EF4-FFF2-40B4-BE49-F238E27FC236}">
                <a16:creationId xmlns:a16="http://schemas.microsoft.com/office/drawing/2014/main" id="{0A0BB9A2-EC91-4AEF-A2F3-595A3F6E5D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48159" y="4172551"/>
            <a:ext cx="2696824" cy="360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FC16B908-9324-42C9-BDC8-1B421052C2B7}"/>
              </a:ext>
            </a:extLst>
          </p:cNvPr>
          <p:cNvSpPr txBox="1"/>
          <p:nvPr/>
        </p:nvSpPr>
        <p:spPr>
          <a:xfrm>
            <a:off x="3768168" y="5960179"/>
            <a:ext cx="7065552" cy="1754326"/>
          </a:xfrm>
          <a:prstGeom prst="rect">
            <a:avLst/>
          </a:prstGeom>
          <a:solidFill>
            <a:schemeClr val="accent2">
              <a:lumMod val="40000"/>
              <a:lumOff val="60000"/>
            </a:schemeClr>
          </a:solidFill>
          <a:ln w="28575">
            <a:solidFill>
              <a:schemeClr val="bg1"/>
            </a:solidFill>
          </a:ln>
          <a:effectLst/>
        </p:spPr>
        <p:txBody>
          <a:bodyPr wrap="square" rtlCol="0">
            <a:spAutoFit/>
          </a:bodyPr>
          <a:lstStyle/>
          <a:p>
            <a:pPr lvl="0" algn="l" defTabSz="457200" hangingPunct="1">
              <a:spcBef>
                <a:spcPts val="4200"/>
              </a:spcBef>
              <a:buSzPct val="145000"/>
            </a:pPr>
            <a:r>
              <a:rPr lang="it-IT" sz="1800" kern="1200" dirty="0">
                <a:solidFill>
                  <a:srgbClr val="BFBFBF">
                    <a:lumMod val="50000"/>
                  </a:srgbClr>
                </a:solidFill>
                <a:latin typeface="Corbel" panose="020B0503020204020204"/>
              </a:rPr>
              <a:t>La Squadra Olimpica Medaglia d’Oro a Tokio 1964:</a:t>
            </a:r>
            <a:br>
              <a:rPr lang="it-IT" sz="1800" b="0" kern="1200" dirty="0">
                <a:solidFill>
                  <a:srgbClr val="BFBFBF">
                    <a:lumMod val="50000"/>
                  </a:srgbClr>
                </a:solidFill>
                <a:latin typeface="Corbel" panose="020B0503020204020204"/>
              </a:rPr>
            </a:br>
            <a:r>
              <a:rPr lang="it-IT" sz="1800" b="0" kern="1200" dirty="0">
                <a:solidFill>
                  <a:srgbClr val="BFBFBF">
                    <a:lumMod val="50000"/>
                  </a:srgbClr>
                </a:solidFill>
                <a:latin typeface="Corbel" panose="020B0503020204020204"/>
              </a:rPr>
              <a:t>Marchese Fabio </a:t>
            </a:r>
            <a:r>
              <a:rPr lang="it-IT" sz="1800" b="0" kern="1200" dirty="0" err="1">
                <a:solidFill>
                  <a:srgbClr val="BFBFBF">
                    <a:lumMod val="50000"/>
                  </a:srgbClr>
                </a:solidFill>
                <a:latin typeface="Corbel" panose="020B0503020204020204"/>
              </a:rPr>
              <a:t>Mangilli</a:t>
            </a:r>
            <a:r>
              <a:rPr lang="it-IT" sz="1800" b="0" kern="1200" dirty="0">
                <a:solidFill>
                  <a:srgbClr val="BFBFBF">
                    <a:lumMod val="50000"/>
                  </a:srgbClr>
                </a:solidFill>
                <a:latin typeface="Corbel" panose="020B0503020204020204"/>
              </a:rPr>
              <a:t>, caposquadra</a:t>
            </a:r>
            <a:br>
              <a:rPr lang="it-IT" sz="1800" b="0" kern="1200" dirty="0">
                <a:solidFill>
                  <a:srgbClr val="BFBFBF">
                    <a:lumMod val="50000"/>
                  </a:srgbClr>
                </a:solidFill>
                <a:latin typeface="Corbel" panose="020B0503020204020204"/>
              </a:rPr>
            </a:br>
            <a:r>
              <a:rPr lang="it-IT" sz="1800" b="0" kern="1200" dirty="0">
                <a:solidFill>
                  <a:srgbClr val="BFBFBF">
                    <a:lumMod val="50000"/>
                  </a:srgbClr>
                </a:solidFill>
                <a:latin typeface="Corbel" panose="020B0503020204020204"/>
              </a:rPr>
              <a:t>Paolo Angioni, anni 26 - King, </a:t>
            </a:r>
            <a:r>
              <a:rPr lang="it-IT" sz="1800" b="0" kern="1200" dirty="0" err="1">
                <a:solidFill>
                  <a:srgbClr val="BFBFBF">
                    <a:lumMod val="50000"/>
                  </a:srgbClr>
                </a:solidFill>
                <a:latin typeface="Corbel" panose="020B0503020204020204"/>
              </a:rPr>
              <a:t>p.s.i</a:t>
            </a:r>
            <a:r>
              <a:rPr lang="it-IT" sz="1800" b="0" kern="1200" dirty="0">
                <a:solidFill>
                  <a:srgbClr val="BFBFBF">
                    <a:lumMod val="50000"/>
                  </a:srgbClr>
                </a:solidFill>
                <a:latin typeface="Corbel" panose="020B0503020204020204"/>
              </a:rPr>
              <a:t>. </a:t>
            </a:r>
            <a:r>
              <a:rPr lang="it-IT" sz="1800" b="0" kern="1200" dirty="0" err="1">
                <a:solidFill>
                  <a:srgbClr val="BFBFBF">
                    <a:lumMod val="50000"/>
                  </a:srgbClr>
                </a:solidFill>
                <a:latin typeface="Corbel" panose="020B0503020204020204"/>
              </a:rPr>
              <a:t>c.b</a:t>
            </a:r>
            <a:r>
              <a:rPr lang="it-IT" sz="1800" b="0" kern="1200" dirty="0">
                <a:solidFill>
                  <a:srgbClr val="BFBFBF">
                    <a:lumMod val="50000"/>
                  </a:srgbClr>
                </a:solidFill>
                <a:latin typeface="Corbel" panose="020B0503020204020204"/>
              </a:rPr>
              <a:t>. anni 8, nato in Irlanda</a:t>
            </a:r>
            <a:br>
              <a:rPr lang="it-IT" sz="1800" b="0" kern="1200" dirty="0">
                <a:solidFill>
                  <a:srgbClr val="BFBFBF">
                    <a:lumMod val="50000"/>
                  </a:srgbClr>
                </a:solidFill>
                <a:latin typeface="Corbel" panose="020B0503020204020204"/>
              </a:rPr>
            </a:br>
            <a:r>
              <a:rPr lang="it-IT" sz="1800" b="0" kern="1200" dirty="0">
                <a:solidFill>
                  <a:srgbClr val="BFBFBF">
                    <a:lumMod val="50000"/>
                  </a:srgbClr>
                </a:solidFill>
                <a:latin typeface="Corbel" panose="020B0503020204020204"/>
              </a:rPr>
              <a:t>Alessandro </a:t>
            </a:r>
            <a:r>
              <a:rPr lang="it-IT" sz="1800" b="0" kern="1200" dirty="0" err="1">
                <a:solidFill>
                  <a:srgbClr val="BFBFBF">
                    <a:lumMod val="50000"/>
                  </a:srgbClr>
                </a:solidFill>
                <a:latin typeface="Corbel" panose="020B0503020204020204"/>
              </a:rPr>
              <a:t>Argenton</a:t>
            </a:r>
            <a:r>
              <a:rPr lang="it-IT" sz="1800" b="0" kern="1200" dirty="0">
                <a:solidFill>
                  <a:srgbClr val="BFBFBF">
                    <a:lumMod val="50000"/>
                  </a:srgbClr>
                </a:solidFill>
                <a:latin typeface="Corbel" panose="020B0503020204020204"/>
              </a:rPr>
              <a:t>, anni 27 - </a:t>
            </a:r>
            <a:r>
              <a:rPr lang="it-IT" sz="1800" b="0" kern="1200" dirty="0" err="1">
                <a:solidFill>
                  <a:srgbClr val="BFBFBF">
                    <a:lumMod val="50000"/>
                  </a:srgbClr>
                </a:solidFill>
                <a:latin typeface="Corbel" panose="020B0503020204020204"/>
              </a:rPr>
              <a:t>Scottie</a:t>
            </a:r>
            <a:r>
              <a:rPr lang="it-IT" sz="1800" b="0" kern="1200" dirty="0">
                <a:solidFill>
                  <a:srgbClr val="BFBFBF">
                    <a:lumMod val="50000"/>
                  </a:srgbClr>
                </a:solidFill>
                <a:latin typeface="Corbel" panose="020B0503020204020204"/>
              </a:rPr>
              <a:t>, </a:t>
            </a:r>
            <a:r>
              <a:rPr lang="it-IT" sz="1800" b="0" kern="1200" dirty="0" err="1">
                <a:solidFill>
                  <a:srgbClr val="BFBFBF">
                    <a:lumMod val="50000"/>
                  </a:srgbClr>
                </a:solidFill>
                <a:latin typeface="Corbel" panose="020B0503020204020204"/>
              </a:rPr>
              <a:t>p.s.i</a:t>
            </a:r>
            <a:r>
              <a:rPr lang="it-IT" sz="1800" b="0" kern="1200" dirty="0">
                <a:solidFill>
                  <a:srgbClr val="BFBFBF">
                    <a:lumMod val="50000"/>
                  </a:srgbClr>
                </a:solidFill>
                <a:latin typeface="Corbel" panose="020B0503020204020204"/>
              </a:rPr>
              <a:t>. c.m. anni 7, nato in Irlanda</a:t>
            </a:r>
            <a:br>
              <a:rPr lang="it-IT" sz="1800" b="0" kern="1200" dirty="0">
                <a:solidFill>
                  <a:srgbClr val="BFBFBF">
                    <a:lumMod val="50000"/>
                  </a:srgbClr>
                </a:solidFill>
                <a:latin typeface="Corbel" panose="020B0503020204020204"/>
              </a:rPr>
            </a:br>
            <a:r>
              <a:rPr lang="it-IT" sz="1800" b="0" kern="1200" dirty="0">
                <a:solidFill>
                  <a:srgbClr val="BFBFBF">
                    <a:lumMod val="50000"/>
                  </a:srgbClr>
                </a:solidFill>
                <a:latin typeface="Corbel" panose="020B0503020204020204"/>
              </a:rPr>
              <a:t>Mauro </a:t>
            </a:r>
            <a:r>
              <a:rPr lang="it-IT" sz="1800" b="0" kern="1200" dirty="0" err="1">
                <a:solidFill>
                  <a:srgbClr val="BFBFBF">
                    <a:lumMod val="50000"/>
                  </a:srgbClr>
                </a:solidFill>
                <a:latin typeface="Corbel" panose="020B0503020204020204"/>
              </a:rPr>
              <a:t>Checcoli</a:t>
            </a:r>
            <a:r>
              <a:rPr lang="it-IT" sz="1800" b="0" kern="1200" dirty="0">
                <a:solidFill>
                  <a:srgbClr val="BFBFBF">
                    <a:lumMod val="50000"/>
                  </a:srgbClr>
                </a:solidFill>
                <a:latin typeface="Corbel" panose="020B0503020204020204"/>
              </a:rPr>
              <a:t>, anni 21 - </a:t>
            </a:r>
            <a:r>
              <a:rPr lang="it-IT" sz="1800" b="0" kern="1200" dirty="0" err="1">
                <a:solidFill>
                  <a:srgbClr val="BFBFBF">
                    <a:lumMod val="50000"/>
                  </a:srgbClr>
                </a:solidFill>
                <a:latin typeface="Corbel" panose="020B0503020204020204"/>
              </a:rPr>
              <a:t>Surbean</a:t>
            </a:r>
            <a:r>
              <a:rPr lang="it-IT" sz="1800" b="0" kern="1200" dirty="0">
                <a:solidFill>
                  <a:srgbClr val="BFBFBF">
                    <a:lumMod val="50000"/>
                  </a:srgbClr>
                </a:solidFill>
                <a:latin typeface="Corbel" panose="020B0503020204020204"/>
              </a:rPr>
              <a:t>, </a:t>
            </a:r>
            <a:r>
              <a:rPr lang="it-IT" sz="1800" b="0" kern="1200" dirty="0" err="1">
                <a:solidFill>
                  <a:srgbClr val="BFBFBF">
                    <a:lumMod val="50000"/>
                  </a:srgbClr>
                </a:solidFill>
                <a:latin typeface="Corbel" panose="020B0503020204020204"/>
              </a:rPr>
              <a:t>p.s.i</a:t>
            </a:r>
            <a:r>
              <a:rPr lang="it-IT" sz="1800" b="0" kern="1200" dirty="0">
                <a:solidFill>
                  <a:srgbClr val="BFBFBF">
                    <a:lumMod val="50000"/>
                  </a:srgbClr>
                </a:solidFill>
                <a:latin typeface="Corbel" panose="020B0503020204020204"/>
              </a:rPr>
              <a:t>. c.gr. anni 9, nato in Irlanda</a:t>
            </a:r>
            <a:br>
              <a:rPr lang="it-IT" sz="1800" b="0" kern="1200" dirty="0">
                <a:solidFill>
                  <a:srgbClr val="BFBFBF">
                    <a:lumMod val="50000"/>
                  </a:srgbClr>
                </a:solidFill>
                <a:latin typeface="Corbel" panose="020B0503020204020204"/>
              </a:rPr>
            </a:br>
            <a:r>
              <a:rPr lang="it-IT" sz="1800" b="0" kern="1200" dirty="0">
                <a:solidFill>
                  <a:srgbClr val="BFBFBF">
                    <a:lumMod val="50000"/>
                  </a:srgbClr>
                </a:solidFill>
                <a:latin typeface="Corbel" panose="020B0503020204020204"/>
              </a:rPr>
              <a:t>Giuseppe Ravano, anni 21 - Royal Love </a:t>
            </a:r>
            <a:r>
              <a:rPr lang="it-IT" sz="1800" b="0" kern="1200" dirty="0" err="1">
                <a:solidFill>
                  <a:srgbClr val="BFBFBF">
                    <a:lumMod val="50000"/>
                  </a:srgbClr>
                </a:solidFill>
                <a:latin typeface="Corbel" panose="020B0503020204020204"/>
              </a:rPr>
              <a:t>p.s.i</a:t>
            </a:r>
            <a:r>
              <a:rPr lang="it-IT" sz="1800" b="0" kern="1200" dirty="0">
                <a:solidFill>
                  <a:srgbClr val="BFBFBF">
                    <a:lumMod val="50000"/>
                  </a:srgbClr>
                </a:solidFill>
                <a:latin typeface="Corbel" panose="020B0503020204020204"/>
              </a:rPr>
              <a:t>. </a:t>
            </a:r>
            <a:r>
              <a:rPr lang="it-IT" sz="1800" b="0" kern="1200" dirty="0" err="1">
                <a:solidFill>
                  <a:srgbClr val="BFBFBF">
                    <a:lumMod val="50000"/>
                  </a:srgbClr>
                </a:solidFill>
                <a:latin typeface="Corbel" panose="020B0503020204020204"/>
              </a:rPr>
              <a:t>c.b</a:t>
            </a:r>
            <a:r>
              <a:rPr lang="it-IT" sz="1800" b="0" kern="1200" dirty="0">
                <a:solidFill>
                  <a:srgbClr val="BFBFBF">
                    <a:lumMod val="50000"/>
                  </a:srgbClr>
                </a:solidFill>
                <a:latin typeface="Corbel" panose="020B0503020204020204"/>
              </a:rPr>
              <a:t>. anni 10, nato in Irlanda</a:t>
            </a:r>
          </a:p>
        </p:txBody>
      </p:sp>
      <p:pic>
        <p:nvPicPr>
          <p:cNvPr id="6" name="Audio registrato">
            <a:hlinkClick r:id="" action="ppaction://media"/>
            <a:extLst>
              <a:ext uri="{FF2B5EF4-FFF2-40B4-BE49-F238E27FC236}">
                <a16:creationId xmlns:a16="http://schemas.microsoft.com/office/drawing/2014/main" id="{08C16014-AFE5-467B-A95F-99332677D0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9365775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53" presetClass="entr" presetSubtype="16"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700" fill="hold"/>
                                        <p:tgtEl>
                                          <p:spTgt spid="21"/>
                                        </p:tgtEl>
                                        <p:attrNameLst>
                                          <p:attrName>ppt_w</p:attrName>
                                        </p:attrNameLst>
                                      </p:cBhvr>
                                      <p:tavLst>
                                        <p:tav tm="0">
                                          <p:val>
                                            <p:fltVal val="0"/>
                                          </p:val>
                                        </p:tav>
                                        <p:tav tm="100000">
                                          <p:val>
                                            <p:strVal val="#ppt_w"/>
                                          </p:val>
                                        </p:tav>
                                      </p:tavLst>
                                    </p:anim>
                                    <p:anim calcmode="lin" valueType="num">
                                      <p:cBhvr>
                                        <p:cTn id="13" dur="1700" fill="hold"/>
                                        <p:tgtEl>
                                          <p:spTgt spid="21"/>
                                        </p:tgtEl>
                                        <p:attrNameLst>
                                          <p:attrName>ppt_h</p:attrName>
                                        </p:attrNameLst>
                                      </p:cBhvr>
                                      <p:tavLst>
                                        <p:tav tm="0">
                                          <p:val>
                                            <p:fltVal val="0"/>
                                          </p:val>
                                        </p:tav>
                                        <p:tav tm="100000">
                                          <p:val>
                                            <p:strVal val="#ppt_h"/>
                                          </p:val>
                                        </p:tav>
                                      </p:tavLst>
                                    </p:anim>
                                    <p:animEffect transition="in" filter="fade">
                                      <p:cBhvr>
                                        <p:cTn id="14" dur="1700"/>
                                        <p:tgtEl>
                                          <p:spTgt spid="21"/>
                                        </p:tgtEl>
                                      </p:cBhvr>
                                    </p:animEffect>
                                  </p:childTnLst>
                                </p:cTn>
                              </p:par>
                              <p:par>
                                <p:cTn id="15" presetID="2" presetClass="entr" presetSubtype="2"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2000" fill="hold"/>
                                        <p:tgtEl>
                                          <p:spTgt spid="22"/>
                                        </p:tgtEl>
                                        <p:attrNameLst>
                                          <p:attrName>ppt_x</p:attrName>
                                        </p:attrNameLst>
                                      </p:cBhvr>
                                      <p:tavLst>
                                        <p:tav tm="0">
                                          <p:val>
                                            <p:strVal val="1+#ppt_w/2"/>
                                          </p:val>
                                        </p:tav>
                                        <p:tav tm="100000">
                                          <p:val>
                                            <p:strVal val="#ppt_x"/>
                                          </p:val>
                                        </p:tav>
                                      </p:tavLst>
                                    </p:anim>
                                    <p:anim calcmode="lin" valueType="num">
                                      <p:cBhvr additive="base">
                                        <p:cTn id="18"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91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35D5C96-4587-4CD1-AF3F-8D8951BDAEA7}"/>
              </a:ext>
            </a:extLst>
          </p:cNvPr>
          <p:cNvPicPr>
            <a:picLocks noChangeAspect="1"/>
          </p:cNvPicPr>
          <p:nvPr/>
        </p:nvPicPr>
        <p:blipFill>
          <a:blip r:embed="rId4"/>
          <a:stretch>
            <a:fillRect/>
          </a:stretch>
        </p:blipFill>
        <p:spPr>
          <a:xfrm>
            <a:off x="637295" y="2091181"/>
            <a:ext cx="6730567" cy="3926164"/>
          </a:xfrm>
          <a:prstGeom prst="rect">
            <a:avLst/>
          </a:prstGeom>
          <a:ln>
            <a:noFill/>
          </a:ln>
          <a:effectLst>
            <a:softEdge rad="112500"/>
          </a:effectLst>
        </p:spPr>
      </p:pic>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6286947" y="2554681"/>
            <a:ext cx="5976093" cy="1508105"/>
          </a:xfrm>
          <a:prstGeom prst="rect">
            <a:avLst/>
          </a:prstGeom>
          <a:gradFill flip="none" rotWithShape="1">
            <a:gsLst>
              <a:gs pos="0">
                <a:schemeClr val="accent1">
                  <a:lumMod val="75000"/>
                </a:schemeClr>
              </a:gs>
              <a:gs pos="29000">
                <a:schemeClr val="accent1">
                  <a:lumMod val="40000"/>
                  <a:lumOff val="60000"/>
                </a:schemeClr>
              </a:gs>
              <a:gs pos="67000">
                <a:schemeClr val="bg1"/>
              </a:gs>
            </a:gsLst>
            <a:lin ang="0" scaled="1"/>
            <a:tileRect/>
          </a:gradFill>
          <a:ln w="28575">
            <a:noFill/>
          </a:ln>
          <a:effectLst/>
        </p:spPr>
        <p:txBody>
          <a:bodyPr wrap="square" rtlCol="0">
            <a:spAutoFit/>
          </a:bodyPr>
          <a:lstStyle/>
          <a:p>
            <a:pPr lvl="0" algn="l" defTabSz="457200" hangingPunct="1">
              <a:buSzPct val="145000"/>
            </a:pPr>
            <a:r>
              <a:rPr lang="it-IT" sz="3200" kern="1200" dirty="0">
                <a:solidFill>
                  <a:srgbClr val="BFBFBF">
                    <a:lumMod val="50000"/>
                  </a:srgbClr>
                </a:solidFill>
                <a:latin typeface="Corbel" panose="020B0503020204020204"/>
              </a:rPr>
              <a:t>Federico Euro Roman</a:t>
            </a:r>
            <a:endParaRPr lang="it-IT" sz="3200" b="0" kern="1200" dirty="0">
              <a:solidFill>
                <a:srgbClr val="BFBFBF">
                  <a:lumMod val="50000"/>
                </a:srgbClr>
              </a:solidFill>
              <a:latin typeface="Corbel" panose="020B0503020204020204"/>
            </a:endParaRPr>
          </a:p>
          <a:p>
            <a:pPr lvl="0" algn="l" defTabSz="457200" hangingPunct="1">
              <a:buSzPct val="145000"/>
            </a:pPr>
            <a:r>
              <a:rPr lang="it-IT" sz="2800" b="0" kern="1200" dirty="0">
                <a:solidFill>
                  <a:srgbClr val="BFBFBF">
                    <a:lumMod val="50000"/>
                  </a:srgbClr>
                </a:solidFill>
                <a:latin typeface="Corbel" panose="020B0503020204020204"/>
              </a:rPr>
              <a:t>Medaglia d’Oro a titolo individuale e d’argento a squadre a Mosca 1980</a:t>
            </a:r>
            <a:r>
              <a:rPr lang="it-IT" sz="3200" b="0" kern="1200" dirty="0">
                <a:solidFill>
                  <a:srgbClr val="BFBFBF">
                    <a:lumMod val="50000"/>
                  </a:srgbClr>
                </a:solidFill>
                <a:latin typeface="Corbel" panose="020B0503020204020204"/>
              </a:rPr>
              <a:t>.</a:t>
            </a:r>
          </a:p>
        </p:txBody>
      </p:sp>
      <p:pic>
        <p:nvPicPr>
          <p:cNvPr id="16" name="Picture 2">
            <a:extLst>
              <a:ext uri="{FF2B5EF4-FFF2-40B4-BE49-F238E27FC236}">
                <a16:creationId xmlns:a16="http://schemas.microsoft.com/office/drawing/2014/main" id="{04D143E3-E8EC-4B69-ADBF-D6237F5BEA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9842" y="4948238"/>
            <a:ext cx="5230719" cy="29230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18" name="CasellaDiTesto 17">
            <a:extLst>
              <a:ext uri="{FF2B5EF4-FFF2-40B4-BE49-F238E27FC236}">
                <a16:creationId xmlns:a16="http://schemas.microsoft.com/office/drawing/2014/main" id="{9AE2B32D-AAE1-490C-B8DE-6AA71E752B8E}"/>
              </a:ext>
            </a:extLst>
          </p:cNvPr>
          <p:cNvSpPr txBox="1"/>
          <p:nvPr/>
        </p:nvSpPr>
        <p:spPr>
          <a:xfrm>
            <a:off x="84239" y="6462090"/>
            <a:ext cx="8047757" cy="1200329"/>
          </a:xfrm>
          <a:prstGeom prst="rect">
            <a:avLst/>
          </a:prstGeom>
          <a:solidFill>
            <a:schemeClr val="accent2">
              <a:lumMod val="40000"/>
              <a:lumOff val="60000"/>
            </a:schemeClr>
          </a:solidFill>
          <a:ln w="28575">
            <a:noFill/>
          </a:ln>
          <a:effectLst/>
        </p:spPr>
        <p:txBody>
          <a:bodyPr wrap="square" rtlCol="0">
            <a:spAutoFit/>
          </a:bodyPr>
          <a:lstStyle/>
          <a:p>
            <a:pPr lvl="0" algn="l" defTabSz="457200" hangingPunct="1">
              <a:spcBef>
                <a:spcPts val="4200"/>
              </a:spcBef>
              <a:buSzPct val="145000"/>
            </a:pPr>
            <a:r>
              <a:rPr lang="it-IT" kern="1200" dirty="0">
                <a:solidFill>
                  <a:srgbClr val="BFBFBF">
                    <a:lumMod val="50000"/>
                  </a:srgbClr>
                </a:solidFill>
                <a:latin typeface="Corbel" panose="020B0503020204020204"/>
              </a:rPr>
              <a:t>La Squadra Olimpica Medaglia d’Argento a Mosca </a:t>
            </a:r>
            <a:r>
              <a:rPr lang="it-IT" b="0" kern="1200" dirty="0">
                <a:solidFill>
                  <a:srgbClr val="BFBFBF">
                    <a:lumMod val="50000"/>
                  </a:srgbClr>
                </a:solidFill>
                <a:latin typeface="Corbel" panose="020B0503020204020204"/>
              </a:rPr>
              <a:t>1980:Federico Euro Roman, Mauro Roman, Marina Sciocchetti e Anna Casagrande.</a:t>
            </a:r>
          </a:p>
        </p:txBody>
      </p:sp>
      <p:pic>
        <p:nvPicPr>
          <p:cNvPr id="3" name="Audio registrato">
            <a:hlinkClick r:id="" action="ppaction://media"/>
            <a:extLst>
              <a:ext uri="{FF2B5EF4-FFF2-40B4-BE49-F238E27FC236}">
                <a16:creationId xmlns:a16="http://schemas.microsoft.com/office/drawing/2014/main" id="{E0F10DE2-142F-4FE9-9284-E5DCA80F98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13464000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100" fill="hold"/>
                                        <p:tgtEl>
                                          <p:spTgt spid="16"/>
                                        </p:tgtEl>
                                        <p:attrNameLst>
                                          <p:attrName>ppt_x</p:attrName>
                                        </p:attrNameLst>
                                      </p:cBhvr>
                                      <p:tavLst>
                                        <p:tav tm="0">
                                          <p:val>
                                            <p:strVal val="0-#ppt_w/2"/>
                                          </p:val>
                                        </p:tav>
                                        <p:tav tm="100000">
                                          <p:val>
                                            <p:strVal val="#ppt_x"/>
                                          </p:val>
                                        </p:tav>
                                      </p:tavLst>
                                    </p:anim>
                                    <p:anim calcmode="lin" valueType="num">
                                      <p:cBhvr additive="base">
                                        <p:cTn id="8" dur="21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5"/>
          <a:stretch>
            <a:fillRect/>
          </a:stretch>
        </p:blipFill>
        <p:spPr>
          <a:xfrm>
            <a:off x="-29766" y="7181056"/>
            <a:ext cx="13112907" cy="2572545"/>
          </a:xfrm>
          <a:prstGeom prst="rect">
            <a:avLst/>
          </a:prstGeom>
          <a:ln w="12700">
            <a:miter lim="400000"/>
          </a:ln>
        </p:spPr>
      </p:pic>
      <p:sp>
        <p:nvSpPr>
          <p:cNvPr id="4" name="CasellaDiTesto 3"/>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rPr>
              <a:t>Dipartimento Formazione</a:t>
            </a:r>
          </a:p>
        </p:txBody>
      </p:sp>
      <p:sp>
        <p:nvSpPr>
          <p:cNvPr id="9" name="CasellaDiTesto 8"/>
          <p:cNvSpPr txBox="1"/>
          <p:nvPr/>
        </p:nvSpPr>
        <p:spPr>
          <a:xfrm>
            <a:off x="10937971" y="8609128"/>
            <a:ext cx="1486125" cy="60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2" name="CasellaDiTesto 1">
            <a:extLst>
              <a:ext uri="{FF2B5EF4-FFF2-40B4-BE49-F238E27FC236}">
                <a16:creationId xmlns:a16="http://schemas.microsoft.com/office/drawing/2014/main" id="{073A2497-27C4-4B7C-B13A-C3125A9D5866}"/>
              </a:ext>
            </a:extLst>
          </p:cNvPr>
          <p:cNvSpPr txBox="1"/>
          <p:nvPr/>
        </p:nvSpPr>
        <p:spPr>
          <a:xfrm>
            <a:off x="619869" y="1388635"/>
            <a:ext cx="8567650" cy="4031873"/>
          </a:xfrm>
          <a:prstGeom prst="rect">
            <a:avLst/>
          </a:prstGeom>
          <a:noFill/>
          <a:ln w="38100">
            <a:no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Questa presentazione/testo fa parte del materiale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didattico realizzato dalla FISE la quale possiede 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diritti patrimoniali dell’opera. Pertanto tutte le informazioni, i dati, i contenuti editoriali, le immagini, i grafici, i disegni e, in generale, il materiale ivi contenuto e pubblicato (di seguito ‘i Contenuti’) sono protetti dalle leggi in materia di proprietà intellettuale.</a:t>
            </a:r>
          </a:p>
        </p:txBody>
      </p:sp>
      <p:sp>
        <p:nvSpPr>
          <p:cNvPr id="3" name="CasellaDiTesto 2">
            <a:extLst>
              <a:ext uri="{FF2B5EF4-FFF2-40B4-BE49-F238E27FC236}">
                <a16:creationId xmlns:a16="http://schemas.microsoft.com/office/drawing/2014/main" id="{3EFE78F6-02F2-4B3F-8331-1539D2A2C1AD}"/>
              </a:ext>
            </a:extLst>
          </p:cNvPr>
          <p:cNvSpPr txBox="1"/>
          <p:nvPr/>
        </p:nvSpPr>
        <p:spPr>
          <a:xfrm>
            <a:off x="889373" y="5686614"/>
            <a:ext cx="11549124" cy="1077218"/>
          </a:xfrm>
          <a:prstGeom prst="rect">
            <a:avLst/>
          </a:prstGeom>
          <a:solidFill>
            <a:schemeClr val="bg1"/>
          </a:solidFill>
          <a:ln w="38100">
            <a:solidFill>
              <a:schemeClr val="accent1">
                <a:lumMod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L’Utente si obbliga a non copiare, modificare, creare lavori derivati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da  o, comunque, disporre in qualsiasi altro modo dei Contenuti.</a:t>
            </a:r>
          </a:p>
        </p:txBody>
      </p:sp>
      <p:pic>
        <p:nvPicPr>
          <p:cNvPr id="6" name="Audio registrato">
            <a:hlinkClick r:id="" action="ppaction://media"/>
            <a:extLst>
              <a:ext uri="{FF2B5EF4-FFF2-40B4-BE49-F238E27FC236}">
                <a16:creationId xmlns:a16="http://schemas.microsoft.com/office/drawing/2014/main" id="{7353A528-B3B5-4E3F-92E4-AB29CF09EE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0122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75000"/>
              </a:schemeClr>
            </a:gs>
            <a:gs pos="43000">
              <a:schemeClr val="bg2">
                <a:lumMod val="20000"/>
                <a:lumOff val="80000"/>
              </a:schemeClr>
            </a:gs>
            <a:gs pos="0">
              <a:schemeClr val="bg1"/>
            </a:gs>
          </a:gsLst>
          <a:lin ang="16200000" scaled="1"/>
        </a:gradFill>
        <a:effectLst/>
      </p:bgPr>
    </p:bg>
    <p:spTree>
      <p:nvGrpSpPr>
        <p:cNvPr id="1" name=""/>
        <p:cNvGrpSpPr/>
        <p:nvPr/>
      </p:nvGrpSpPr>
      <p:grpSpPr>
        <a:xfrm>
          <a:off x="0" y="0"/>
          <a:ext cx="0" cy="0"/>
          <a:chOff x="0" y="0"/>
          <a:chExt cx="0" cy="0"/>
        </a:xfrm>
      </p:grpSpPr>
      <p:sp>
        <p:nvSpPr>
          <p:cNvPr id="17" name="CasellaDiTesto 16">
            <a:extLst>
              <a:ext uri="{FF2B5EF4-FFF2-40B4-BE49-F238E27FC236}">
                <a16:creationId xmlns:a16="http://schemas.microsoft.com/office/drawing/2014/main" id="{1E3D619F-D0E6-4A7E-A7F6-7B80AA3C0A02}"/>
              </a:ext>
            </a:extLst>
          </p:cNvPr>
          <p:cNvSpPr txBox="1"/>
          <p:nvPr/>
        </p:nvSpPr>
        <p:spPr>
          <a:xfrm>
            <a:off x="4773656" y="5891621"/>
            <a:ext cx="5617728" cy="1631216"/>
          </a:xfrm>
          <a:prstGeom prst="rect">
            <a:avLst/>
          </a:prstGeom>
          <a:gradFill flip="none" rotWithShape="1">
            <a:gsLst>
              <a:gs pos="0">
                <a:srgbClr val="FF9900"/>
              </a:gs>
              <a:gs pos="30000">
                <a:schemeClr val="accent2">
                  <a:lumMod val="40000"/>
                  <a:lumOff val="60000"/>
                </a:schemeClr>
              </a:gs>
              <a:gs pos="67000">
                <a:schemeClr val="bg1"/>
              </a:gs>
            </a:gsLst>
            <a:lin ang="0" scaled="1"/>
            <a:tileRect/>
          </a:gradFill>
          <a:ln w="28575">
            <a:noFill/>
          </a:ln>
          <a:effectLst/>
        </p:spPr>
        <p:txBody>
          <a:bodyPr wrap="square" rtlCol="0">
            <a:spAutoFit/>
          </a:bodyPr>
          <a:lstStyle/>
          <a:p>
            <a:pPr lvl="0" algn="l" defTabSz="457200" hangingPunct="1">
              <a:buSzPct val="145000"/>
            </a:pPr>
            <a:r>
              <a:rPr lang="it-IT" sz="2800" kern="1200" dirty="0">
                <a:solidFill>
                  <a:srgbClr val="BFBFBF">
                    <a:lumMod val="50000"/>
                  </a:srgbClr>
                </a:solidFill>
                <a:latin typeface="Corbel" panose="020B0503020204020204"/>
              </a:rPr>
              <a:t>Adriano Capuzzo </a:t>
            </a:r>
            <a:r>
              <a:rPr lang="it-IT" b="0" kern="1200" dirty="0">
                <a:solidFill>
                  <a:srgbClr val="BFBFBF">
                    <a:lumMod val="50000"/>
                  </a:srgbClr>
                </a:solidFill>
                <a:latin typeface="Corbel" panose="020B0503020204020204"/>
              </a:rPr>
              <a:t>partecipò alle Olimpiadi a Stoccolma del 1956 nella squadra di completo, insieme a </a:t>
            </a:r>
          </a:p>
          <a:p>
            <a:pPr lvl="0" algn="l" defTabSz="457200" hangingPunct="1">
              <a:buSzPct val="145000"/>
            </a:pPr>
            <a:r>
              <a:rPr lang="it-IT" b="0" kern="1200" dirty="0">
                <a:solidFill>
                  <a:srgbClr val="BFBFBF">
                    <a:lumMod val="50000"/>
                  </a:srgbClr>
                </a:solidFill>
                <a:latin typeface="Corbel" panose="020B0503020204020204"/>
              </a:rPr>
              <a:t>Giancarlo Gutierrez e a Giuseppe Molinari.</a:t>
            </a:r>
          </a:p>
        </p:txBody>
      </p:sp>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pic>
        <p:nvPicPr>
          <p:cNvPr id="3" name="Immagine 2">
            <a:extLst>
              <a:ext uri="{FF2B5EF4-FFF2-40B4-BE49-F238E27FC236}">
                <a16:creationId xmlns:a16="http://schemas.microsoft.com/office/drawing/2014/main" id="{09373FF4-55AA-4C75-A7DA-C4056CF957BA}"/>
              </a:ext>
            </a:extLst>
          </p:cNvPr>
          <p:cNvPicPr>
            <a:picLocks noChangeAspect="1"/>
          </p:cNvPicPr>
          <p:nvPr/>
        </p:nvPicPr>
        <p:blipFill rotWithShape="1">
          <a:blip r:embed="rId5"/>
          <a:srcRect l="4079" t="4014" r="4963" b="6031"/>
          <a:stretch/>
        </p:blipFill>
        <p:spPr>
          <a:xfrm rot="444612">
            <a:off x="4032617" y="2285075"/>
            <a:ext cx="4796690" cy="3147883"/>
          </a:xfrm>
          <a:prstGeom prst="rect">
            <a:avLst/>
          </a:prstGeom>
          <a:solidFill>
            <a:srgbClr val="FFFFFF">
              <a:shade val="85000"/>
            </a:srgbClr>
          </a:solidFill>
          <a:ln w="190500" cap="sq">
            <a:solidFill>
              <a:schemeClr val="accent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CasellaDiTesto 14">
            <a:extLst>
              <a:ext uri="{FF2B5EF4-FFF2-40B4-BE49-F238E27FC236}">
                <a16:creationId xmlns:a16="http://schemas.microsoft.com/office/drawing/2014/main" id="{C4D60753-2E07-40C5-9CA7-DD88075B2F4E}"/>
              </a:ext>
            </a:extLst>
          </p:cNvPr>
          <p:cNvSpPr txBox="1"/>
          <p:nvPr/>
        </p:nvSpPr>
        <p:spPr>
          <a:xfrm>
            <a:off x="7582520" y="2261928"/>
            <a:ext cx="4937499" cy="1323439"/>
          </a:xfrm>
          <a:prstGeom prst="rect">
            <a:avLst/>
          </a:prstGeom>
          <a:gradFill flip="none" rotWithShape="1">
            <a:gsLst>
              <a:gs pos="0">
                <a:schemeClr val="accent1">
                  <a:lumMod val="75000"/>
                </a:schemeClr>
              </a:gs>
              <a:gs pos="29000">
                <a:schemeClr val="accent1">
                  <a:lumMod val="40000"/>
                  <a:lumOff val="60000"/>
                </a:schemeClr>
              </a:gs>
              <a:gs pos="67000">
                <a:schemeClr val="bg1"/>
              </a:gs>
            </a:gsLst>
            <a:lin ang="0" scaled="1"/>
            <a:tileRect/>
          </a:gradFill>
          <a:ln w="28575">
            <a:noFill/>
          </a:ln>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Giancarlo Gutierrez                                                 </a:t>
            </a:r>
            <a:r>
              <a:rPr lang="it-IT" b="0" kern="1200" dirty="0">
                <a:solidFill>
                  <a:srgbClr val="BFBFBF">
                    <a:lumMod val="50000"/>
                  </a:srgbClr>
                </a:solidFill>
                <a:latin typeface="Corbel" panose="020B0503020204020204"/>
              </a:rPr>
              <a:t>1931 tratta da una cartolina dedica alla Scuola di Cavalleria.</a:t>
            </a:r>
          </a:p>
        </p:txBody>
      </p:sp>
      <p:pic>
        <p:nvPicPr>
          <p:cNvPr id="14" name="Picture 2" descr="Serg. Magg. G. Molinari su Tolentino alla prova di concorso ippico, Basilea 1954 (foto tratta dalla rivista Annèe Hippique Losanna)">
            <a:extLst>
              <a:ext uri="{FF2B5EF4-FFF2-40B4-BE49-F238E27FC236}">
                <a16:creationId xmlns:a16="http://schemas.microsoft.com/office/drawing/2014/main" id="{EB9184BC-52E1-4F4F-872E-094BD868E3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4860">
            <a:off x="209947" y="2587247"/>
            <a:ext cx="3240360" cy="3113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CasellaDiTesto 18">
            <a:extLst>
              <a:ext uri="{FF2B5EF4-FFF2-40B4-BE49-F238E27FC236}">
                <a16:creationId xmlns:a16="http://schemas.microsoft.com/office/drawing/2014/main" id="{E6AE35E5-44A0-4638-8928-6AD3CC60212C}"/>
              </a:ext>
            </a:extLst>
          </p:cNvPr>
          <p:cNvSpPr txBox="1"/>
          <p:nvPr/>
        </p:nvSpPr>
        <p:spPr>
          <a:xfrm>
            <a:off x="125845" y="5780215"/>
            <a:ext cx="3408563" cy="1200329"/>
          </a:xfrm>
          <a:prstGeom prst="rect">
            <a:avLst/>
          </a:prstGeom>
          <a:gradFill flip="none" rotWithShape="1">
            <a:gsLst>
              <a:gs pos="100000">
                <a:schemeClr val="bg2">
                  <a:lumMod val="75000"/>
                </a:schemeClr>
              </a:gs>
              <a:gs pos="66000">
                <a:schemeClr val="bg2">
                  <a:lumMod val="60000"/>
                  <a:lumOff val="40000"/>
                </a:schemeClr>
              </a:gs>
              <a:gs pos="0">
                <a:schemeClr val="bg1"/>
              </a:gs>
            </a:gsLst>
            <a:lin ang="5400000" scaled="1"/>
            <a:tileRect/>
          </a:gradFill>
          <a:ln w="28575">
            <a:noFill/>
          </a:ln>
          <a:effectLst/>
        </p:spPr>
        <p:txBody>
          <a:bodyPr wrap="square" rtlCol="0">
            <a:spAutoFit/>
          </a:bodyPr>
          <a:lstStyle/>
          <a:p>
            <a:pPr lvl="0" algn="l" defTabSz="457200" hangingPunct="1">
              <a:spcBef>
                <a:spcPts val="4200"/>
              </a:spcBef>
              <a:buSzPct val="145000"/>
            </a:pPr>
            <a:r>
              <a:rPr lang="it-IT" kern="1200" dirty="0">
                <a:solidFill>
                  <a:srgbClr val="BFBFBF">
                    <a:lumMod val="50000"/>
                  </a:srgbClr>
                </a:solidFill>
                <a:latin typeface="Corbel" panose="020B0503020204020204"/>
              </a:rPr>
              <a:t>Serg. Magg. G. Molinari </a:t>
            </a:r>
            <a:r>
              <a:rPr lang="it-IT" b="0" kern="1200" dirty="0">
                <a:solidFill>
                  <a:srgbClr val="BFBFBF">
                    <a:lumMod val="50000"/>
                  </a:srgbClr>
                </a:solidFill>
                <a:latin typeface="Corbel" panose="020B0503020204020204"/>
              </a:rPr>
              <a:t>su Tolentino alla prova di concorso ippico</a:t>
            </a:r>
          </a:p>
        </p:txBody>
      </p:sp>
      <p:pic>
        <p:nvPicPr>
          <p:cNvPr id="20" name="Picture 2">
            <a:extLst>
              <a:ext uri="{FF2B5EF4-FFF2-40B4-BE49-F238E27FC236}">
                <a16:creationId xmlns:a16="http://schemas.microsoft.com/office/drawing/2014/main" id="{AE3D92B7-75E0-49BC-83B6-3F0E37E734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92958">
            <a:off x="10159796" y="3886940"/>
            <a:ext cx="1931380" cy="3798171"/>
          </a:xfrm>
          <a:prstGeom prst="rect">
            <a:avLst/>
          </a:prstGeom>
          <a:solidFill>
            <a:srgbClr val="FF9900"/>
          </a:solidFill>
          <a:ln w="190500" cap="sq">
            <a:solidFill>
              <a:srgbClr val="FF99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udio registrato">
            <a:hlinkClick r:id="" action="ppaction://media"/>
            <a:extLst>
              <a:ext uri="{FF2B5EF4-FFF2-40B4-BE49-F238E27FC236}">
                <a16:creationId xmlns:a16="http://schemas.microsoft.com/office/drawing/2014/main" id="{D0536F75-7252-41A6-8533-07010236AC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5295041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300" fill="hold"/>
                                        <p:tgtEl>
                                          <p:spTgt spid="14"/>
                                        </p:tgtEl>
                                        <p:attrNameLst>
                                          <p:attrName>ppt_w</p:attrName>
                                        </p:attrNameLst>
                                      </p:cBhvr>
                                      <p:tavLst>
                                        <p:tav tm="0">
                                          <p:val>
                                            <p:fltVal val="0"/>
                                          </p:val>
                                        </p:tav>
                                        <p:tav tm="100000">
                                          <p:val>
                                            <p:strVal val="#ppt_w"/>
                                          </p:val>
                                        </p:tav>
                                      </p:tavLst>
                                    </p:anim>
                                    <p:anim calcmode="lin" valueType="num">
                                      <p:cBhvr>
                                        <p:cTn id="8" dur="1300" fill="hold"/>
                                        <p:tgtEl>
                                          <p:spTgt spid="14"/>
                                        </p:tgtEl>
                                        <p:attrNameLst>
                                          <p:attrName>ppt_h</p:attrName>
                                        </p:attrNameLst>
                                      </p:cBhvr>
                                      <p:tavLst>
                                        <p:tav tm="0">
                                          <p:val>
                                            <p:fltVal val="0"/>
                                          </p:val>
                                        </p:tav>
                                        <p:tav tm="100000">
                                          <p:val>
                                            <p:strVal val="#ppt_h"/>
                                          </p:val>
                                        </p:tav>
                                      </p:tavLst>
                                    </p:anim>
                                    <p:animEffect transition="in" filter="fade">
                                      <p:cBhvr>
                                        <p:cTn id="9" dur="1300"/>
                                        <p:tgtEl>
                                          <p:spTgt spid="14"/>
                                        </p:tgtEl>
                                      </p:cBhvr>
                                    </p:animEffect>
                                  </p:childTnLst>
                                </p:cTn>
                              </p:par>
                              <p:par>
                                <p:cTn id="10" presetID="2" presetClass="entr" presetSubtype="8"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000" fill="hold"/>
                                        <p:tgtEl>
                                          <p:spTgt spid="20"/>
                                        </p:tgtEl>
                                        <p:attrNameLst>
                                          <p:attrName>ppt_x</p:attrName>
                                        </p:attrNameLst>
                                      </p:cBhvr>
                                      <p:tavLst>
                                        <p:tav tm="0">
                                          <p:val>
                                            <p:strVal val="0-#ppt_w/2"/>
                                          </p:val>
                                        </p:tav>
                                        <p:tav tm="100000">
                                          <p:val>
                                            <p:strVal val="#ppt_x"/>
                                          </p:val>
                                        </p:tav>
                                      </p:tavLst>
                                    </p:anim>
                                    <p:anim calcmode="lin" valueType="num">
                                      <p:cBhvr additive="base">
                                        <p:cTn id="13"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28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2"/>
          <a:stretch>
            <a:fillRect/>
          </a:stretch>
        </p:blipFill>
        <p:spPr>
          <a:xfrm>
            <a:off x="0" y="7531096"/>
            <a:ext cx="13004801" cy="2376265"/>
          </a:xfrm>
          <a:prstGeom prst="rect">
            <a:avLst/>
          </a:prstGeom>
          <a:ln w="12700">
            <a:miter lim="400000"/>
          </a:ln>
        </p:spPr>
      </p:pic>
      <p:sp>
        <p:nvSpPr>
          <p:cNvPr id="16" name="Sottotitolo 2"/>
          <p:cNvSpPr txBox="1">
            <a:spLocks/>
          </p:cNvSpPr>
          <p:nvPr/>
        </p:nvSpPr>
        <p:spPr>
          <a:xfrm>
            <a:off x="8618603" y="6088268"/>
            <a:ext cx="5184575" cy="576064"/>
          </a:xfrm>
          <a:prstGeom prst="rect">
            <a:avLst/>
          </a:prstGeom>
          <a:ln w="12700">
            <a:miter lim="400000"/>
          </a:ln>
          <a:extLst>
            <a:ext uri="{C572A759-6A51-4108-AA02-DFA0A04FC94B}">
              <ma14:wrappingTextBoxFlag xmlns="" xmlns:ma14="http://schemas.microsoft.com/office/mac/drawingml/2011/main" val="1"/>
            </a:ext>
          </a:extLst>
        </p:spPr>
        <p:txBody>
          <a:bodyPr lIns="65016" tIns="65016" rIns="65016" bIns="65016" anchor="t">
            <a:noAutofit/>
          </a:bodyPr>
          <a:lstStyle>
            <a:lvl1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1pPr>
            <a:lvl2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2pPr>
            <a:lvl3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3pPr>
            <a:lvl4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4pPr>
            <a:lvl5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5pPr>
            <a:lvl6pPr marL="2666727"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6pPr>
            <a:lvl7pPr marL="3111182"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7pPr>
            <a:lvl8pPr marL="3555637"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8pPr>
            <a:lvl9pPr marL="4000091"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1300346" rtl="0" eaLnBrk="1" fontAlgn="auto" latinLnBrk="0" hangingPunct="1">
              <a:lnSpc>
                <a:spcPct val="100000"/>
              </a:lnSpc>
              <a:spcBef>
                <a:spcPts val="900"/>
              </a:spcBef>
              <a:spcAft>
                <a:spcPts val="0"/>
              </a:spcAft>
              <a:buClrTx/>
              <a:buSzTx/>
              <a:buFontTx/>
              <a:buNone/>
              <a:tabLst/>
              <a:defRPr/>
            </a:pPr>
            <a:endParaRPr kumimoji="0" lang="it-IT"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a:cs typeface="Calibri"/>
              <a:sym typeface="Calibri"/>
            </a:endParaRPr>
          </a:p>
        </p:txBody>
      </p:sp>
      <p:sp>
        <p:nvSpPr>
          <p:cNvPr id="18" name="CasellaDiTesto 17"/>
          <p:cNvSpPr txBox="1"/>
          <p:nvPr/>
        </p:nvSpPr>
        <p:spPr>
          <a:xfrm>
            <a:off x="11102525" y="8769515"/>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1" i="0" u="none" strike="noStrike" kern="0" cap="none" spc="0" normalizeH="0" baseline="0" noProof="0" dirty="0">
                <a:ln w="18000">
                  <a:solidFill>
                    <a:srgbClr val="00A2FF">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Sottotitolo 2">
            <a:extLst>
              <a:ext uri="{FF2B5EF4-FFF2-40B4-BE49-F238E27FC236}">
                <a16:creationId xmlns:a16="http://schemas.microsoft.com/office/drawing/2014/main" id="{6D3C8C52-F464-491A-9ABA-9EEAD8D563B2}"/>
              </a:ext>
            </a:extLst>
          </p:cNvPr>
          <p:cNvSpPr txBox="1">
            <a:spLocks noGrp="1"/>
          </p:cNvSpPr>
          <p:nvPr>
            <p:ph type="subTitle" idx="1"/>
          </p:nvPr>
        </p:nvSpPr>
        <p:spPr>
          <a:xfrm>
            <a:off x="1929038" y="1799226"/>
            <a:ext cx="11054082" cy="112492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it-IT" sz="7200" dirty="0">
                <a:ln w="0"/>
                <a:solidFill>
                  <a:schemeClr val="bg2">
                    <a:lumMod val="50000"/>
                  </a:schemeClr>
                </a:solidFill>
                <a:effectLst>
                  <a:outerShdw blurRad="50800" dist="38100" algn="l" rotWithShape="0">
                    <a:prstClr val="black">
                      <a:alpha val="40000"/>
                    </a:prstClr>
                  </a:outerShdw>
                </a:effectLst>
              </a:rPr>
              <a:t>GRAZIE PER L’ATTENZIONE</a:t>
            </a:r>
            <a:endParaRPr sz="7200" dirty="0">
              <a:ln w="0"/>
              <a:solidFill>
                <a:schemeClr val="bg2">
                  <a:lumMod val="50000"/>
                </a:schemeClr>
              </a:solidFill>
              <a:effectLst>
                <a:outerShdw blurRad="50800" dist="38100" algn="l" rotWithShape="0">
                  <a:prstClr val="black">
                    <a:alpha val="40000"/>
                  </a:prstClr>
                </a:outerShdw>
              </a:effectLst>
            </a:endParaRPr>
          </a:p>
        </p:txBody>
      </p:sp>
      <p:sp>
        <p:nvSpPr>
          <p:cNvPr id="14" name="CasellaDiTesto 13">
            <a:extLst>
              <a:ext uri="{FF2B5EF4-FFF2-40B4-BE49-F238E27FC236}">
                <a16:creationId xmlns:a16="http://schemas.microsoft.com/office/drawing/2014/main" id="{6833215D-4357-4E63-833B-C0D67651AC11}"/>
              </a:ext>
            </a:extLst>
          </p:cNvPr>
          <p:cNvSpPr txBox="1"/>
          <p:nvPr/>
        </p:nvSpPr>
        <p:spPr>
          <a:xfrm>
            <a:off x="511299" y="88342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rPr>
              <a:t>Dipartimento Formazione</a:t>
            </a:r>
          </a:p>
        </p:txBody>
      </p:sp>
      <p:sp>
        <p:nvSpPr>
          <p:cNvPr id="2" name="CasellaDiTesto 1">
            <a:extLst>
              <a:ext uri="{FF2B5EF4-FFF2-40B4-BE49-F238E27FC236}">
                <a16:creationId xmlns:a16="http://schemas.microsoft.com/office/drawing/2014/main" id="{F90A31F5-22FD-4EC3-8AC7-2473E13A355E}"/>
              </a:ext>
            </a:extLst>
          </p:cNvPr>
          <p:cNvSpPr txBox="1"/>
          <p:nvPr/>
        </p:nvSpPr>
        <p:spPr>
          <a:xfrm>
            <a:off x="6314008" y="3374960"/>
            <a:ext cx="3277051" cy="3737946"/>
          </a:xfrm>
          <a:prstGeom prst="rect">
            <a:avLst/>
          </a:prstGeom>
          <a:noFill/>
        </p:spPr>
        <p:txBody>
          <a:bodyPr wrap="non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PROGETTAZIONE:</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COLLABORAZIONE:</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CONSULENZA TECNICA:</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SUPERVISIONE:</a:t>
            </a:r>
          </a:p>
          <a:p>
            <a:pPr marL="0" marR="0" lvl="0" indent="0" algn="r" defTabSz="457200" rtl="0" eaLnBrk="1" fontAlgn="auto" latinLnBrk="0" hangingPunct="1">
              <a:lnSpc>
                <a:spcPct val="15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REALIZZAZIONE GRAFICA:</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SPEAKER:</a:t>
            </a:r>
          </a:p>
          <a:p>
            <a:pPr marL="0" marR="0" lvl="0" indent="0" algn="r" defTabSz="457200" rtl="0" eaLnBrk="1" fontAlgn="auto" latinLnBrk="0" hangingPunct="1">
              <a:lnSpc>
                <a:spcPct val="15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 name="CasellaDiTesto 2">
            <a:extLst>
              <a:ext uri="{FF2B5EF4-FFF2-40B4-BE49-F238E27FC236}">
                <a16:creationId xmlns:a16="http://schemas.microsoft.com/office/drawing/2014/main" id="{7AF5526A-DF49-46C8-A236-FCACCD29F356}"/>
              </a:ext>
            </a:extLst>
          </p:cNvPr>
          <p:cNvSpPr txBox="1"/>
          <p:nvPr/>
        </p:nvSpPr>
        <p:spPr>
          <a:xfrm>
            <a:off x="9958784" y="3374960"/>
            <a:ext cx="2818657" cy="3737946"/>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ALBERTO PROTTI</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MARCO GAZZARRINI</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GILBERTO SEBASTIANI</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COMMISSIONE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 FORMAZIONE FISE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KARIN QUARTA</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SERENA ROMANO</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ROSSELLA ROMANO</a:t>
            </a:r>
          </a:p>
        </p:txBody>
      </p:sp>
      <p:pic>
        <p:nvPicPr>
          <p:cNvPr id="9" name="Immagine 8" descr="Immagine che contiene giocattolo, idrante, disegnando&#10;&#10;Descrizione generata automaticamente">
            <a:extLst>
              <a:ext uri="{FF2B5EF4-FFF2-40B4-BE49-F238E27FC236}">
                <a16:creationId xmlns:a16="http://schemas.microsoft.com/office/drawing/2014/main" id="{E31808F3-C215-4912-B9F2-3580B5FD8CE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0616" t="16973" r="15073" b="16095"/>
          <a:stretch/>
        </p:blipFill>
        <p:spPr>
          <a:xfrm>
            <a:off x="-1442990" y="-307776"/>
            <a:ext cx="9063872" cy="8262150"/>
          </a:xfrm>
          <a:prstGeom prst="rect">
            <a:avLst/>
          </a:prstGeom>
        </p:spPr>
      </p:pic>
    </p:spTree>
    <p:extLst>
      <p:ext uri="{BB962C8B-B14F-4D97-AF65-F5344CB8AC3E}">
        <p14:creationId xmlns:p14="http://schemas.microsoft.com/office/powerpoint/2010/main" val="104338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nodePh="1">
                                  <p:stCondLst>
                                    <p:cond delay="0"/>
                                  </p:stCondLst>
                                  <p:endCondLst>
                                    <p:cond evt="begin" delay="0">
                                      <p:tn val="5"/>
                                    </p:cond>
                                  </p:end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par>
                          <p:cTn id="12" fill="hold">
                            <p:stCondLst>
                              <p:cond delay="5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12">
                                            <p:bg/>
                                          </p:spTgt>
                                        </p:tgtEl>
                                        <p:attrNameLst>
                                          <p:attrName>style.visibility</p:attrName>
                                        </p:attrNameLst>
                                      </p:cBhvr>
                                      <p:to>
                                        <p:strVal val="visible"/>
                                      </p:to>
                                    </p:set>
                                    <p:anim by="(-#ppt_w*2)" calcmode="lin" valueType="num">
                                      <p:cBhvr rctx="PPT">
                                        <p:cTn id="15" dur="500" autoRev="1" fill="hold">
                                          <p:stCondLst>
                                            <p:cond delay="0"/>
                                          </p:stCondLst>
                                        </p:cTn>
                                        <p:tgtEl>
                                          <p:spTgt spid="12">
                                            <p:bg/>
                                          </p:spTgt>
                                        </p:tgtEl>
                                        <p:attrNameLst>
                                          <p:attrName>ppt_w</p:attrName>
                                        </p:attrNameLst>
                                      </p:cBhvr>
                                    </p:anim>
                                    <p:anim by="(#ppt_w*0.50)" calcmode="lin" valueType="num">
                                      <p:cBhvr>
                                        <p:cTn id="16" dur="500" decel="50000" autoRev="1" fill="hold">
                                          <p:stCondLst>
                                            <p:cond delay="0"/>
                                          </p:stCondLst>
                                        </p:cTn>
                                        <p:tgtEl>
                                          <p:spTgt spid="12">
                                            <p:bg/>
                                          </p:spTgt>
                                        </p:tgtEl>
                                        <p:attrNameLst>
                                          <p:attrName>ppt_x</p:attrName>
                                        </p:attrNameLst>
                                      </p:cBhvr>
                                    </p:anim>
                                    <p:anim from="(-#ppt_h/2)" to="(#ppt_y)" calcmode="lin" valueType="num">
                                      <p:cBhvr>
                                        <p:cTn id="17" dur="1000" fill="hold">
                                          <p:stCondLst>
                                            <p:cond delay="0"/>
                                          </p:stCondLst>
                                        </p:cTn>
                                        <p:tgtEl>
                                          <p:spTgt spid="12">
                                            <p:bg/>
                                          </p:spTgt>
                                        </p:tgtEl>
                                        <p:attrNameLst>
                                          <p:attrName>ppt_y</p:attrName>
                                        </p:attrNameLst>
                                      </p:cBhvr>
                                    </p:anim>
                                    <p:animRot by="21600000">
                                      <p:cBhvr>
                                        <p:cTn id="18" dur="1000" fill="hold">
                                          <p:stCondLst>
                                            <p:cond delay="0"/>
                                          </p:stCondLst>
                                        </p:cTn>
                                        <p:tgtEl>
                                          <p:spTgt spid="12">
                                            <p:bg/>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12">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2">
                                            <p:txEl>
                                              <p:pRg st="0" end="0"/>
                                            </p:txEl>
                                          </p:spTgt>
                                        </p:tgtEl>
                                        <p:attrNameLst>
                                          <p:attrName>ppt_w</p:attrName>
                                        </p:attrNameLst>
                                      </p:cBhvr>
                                    </p:anim>
                                    <p:anim by="(#ppt_w*0.50)" calcmode="lin" valueType="num">
                                      <p:cBhvr>
                                        <p:cTn id="24" dur="500" decel="50000" autoRev="1" fill="hold">
                                          <p:stCondLst>
                                            <p:cond delay="0"/>
                                          </p:stCondLst>
                                        </p:cTn>
                                        <p:tgtEl>
                                          <p:spTgt spid="12">
                                            <p:txEl>
                                              <p:pRg st="0" end="0"/>
                                            </p:txEl>
                                          </p:spTgt>
                                        </p:tgtEl>
                                        <p:attrNameLst>
                                          <p:attrName>ppt_x</p:attrName>
                                        </p:attrNameLst>
                                      </p:cBhvr>
                                    </p:anim>
                                    <p:anim from="(-#ppt_h/2)" to="(#ppt_y)" calcmode="lin" valueType="num">
                                      <p:cBhvr>
                                        <p:cTn id="25" dur="1000" fill="hold">
                                          <p:stCondLst>
                                            <p:cond delay="0"/>
                                          </p:stCondLst>
                                        </p:cTn>
                                        <p:tgtEl>
                                          <p:spTgt spid="12">
                                            <p:txEl>
                                              <p:pRg st="0" end="0"/>
                                            </p:txEl>
                                          </p:spTgt>
                                        </p:tgtEl>
                                        <p:attrNameLst>
                                          <p:attrName>ppt_y</p:attrName>
                                        </p:attrNameLst>
                                      </p:cBhvr>
                                    </p:anim>
                                    <p:animRot by="21600000">
                                      <p:cBhvr>
                                        <p:cTn id="26" dur="1000" fill="hold">
                                          <p:stCondLst>
                                            <p:cond delay="0"/>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2"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4"/>
          <a:stretch>
            <a:fillRect/>
          </a:stretch>
        </p:blipFill>
        <p:spPr>
          <a:xfrm>
            <a:off x="2" y="7232263"/>
            <a:ext cx="13127135" cy="2685099"/>
          </a:xfrm>
          <a:prstGeom prst="rect">
            <a:avLst/>
          </a:prstGeom>
          <a:ln w="12700">
            <a:miter lim="400000"/>
          </a:ln>
        </p:spPr>
      </p:pic>
      <p:sp>
        <p:nvSpPr>
          <p:cNvPr id="128" name="Titolo 1"/>
          <p:cNvSpPr txBox="1">
            <a:spLocks noGrp="1"/>
          </p:cNvSpPr>
          <p:nvPr>
            <p:ph type="ctrTitle"/>
          </p:nvPr>
        </p:nvSpPr>
        <p:spPr>
          <a:xfrm>
            <a:off x="669755" y="1636440"/>
            <a:ext cx="11054081" cy="1740993"/>
          </a:xfrm>
          <a:prstGeom prst="rect">
            <a:avLst/>
          </a:prstGeom>
        </p:spPr>
        <p:txBody>
          <a:bodyPr>
            <a:noAutofit/>
          </a:bodyPr>
          <a:lstStyle/>
          <a:p>
            <a:pPr defTabSz="1274338">
              <a:defRPr sz="6000"/>
            </a:pPr>
            <a:r>
              <a:rPr lang="it-IT" sz="7200" dirty="0">
                <a:solidFill>
                  <a:srgbClr val="0070C0"/>
                </a:solidFill>
                <a:latin typeface="Gill Sans MT" panose="020B0502020104020203" pitchFamily="34" charset="0"/>
              </a:rPr>
              <a:t>TECNICA EQUESTRE</a:t>
            </a:r>
            <a:endParaRPr sz="7200" dirty="0">
              <a:solidFill>
                <a:srgbClr val="0070C0"/>
              </a:solidFill>
              <a:latin typeface="Gill Sans MT" panose="020B0502020104020203" pitchFamily="34" charset="0"/>
            </a:endParaRPr>
          </a:p>
        </p:txBody>
      </p:sp>
      <p:sp>
        <p:nvSpPr>
          <p:cNvPr id="129" name="Sottotitolo 2"/>
          <p:cNvSpPr txBox="1">
            <a:spLocks noGrp="1"/>
          </p:cNvSpPr>
          <p:nvPr>
            <p:ph type="subTitle" idx="1"/>
          </p:nvPr>
        </p:nvSpPr>
        <p:spPr>
          <a:xfrm>
            <a:off x="1929038" y="3936974"/>
            <a:ext cx="11054081" cy="2378721"/>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it-IT" sz="8000" dirty="0">
                <a:ln w="0"/>
                <a:solidFill>
                  <a:schemeClr val="bg2">
                    <a:lumMod val="50000"/>
                  </a:schemeClr>
                </a:solidFill>
                <a:effectLst>
                  <a:outerShdw blurRad="50800" dist="38100" algn="l" rotWithShape="0">
                    <a:prstClr val="black">
                      <a:alpha val="40000"/>
                    </a:prstClr>
                  </a:outerShdw>
                </a:effectLst>
              </a:rPr>
              <a:t>CONCORSO COMPLETO DI EQUITAZIONE</a:t>
            </a:r>
            <a:endParaRPr sz="8000" dirty="0">
              <a:ln w="0"/>
              <a:solidFill>
                <a:schemeClr val="bg2">
                  <a:lumMod val="50000"/>
                </a:schemeClr>
              </a:solidFill>
              <a:effectLst>
                <a:outerShdw blurRad="50800" dist="38100" algn="l" rotWithShape="0">
                  <a:prstClr val="black">
                    <a:alpha val="40000"/>
                  </a:prstClr>
                </a:outerShdw>
              </a:effectLst>
            </a:endParaRPr>
          </a:p>
        </p:txBody>
      </p:sp>
      <p:sp>
        <p:nvSpPr>
          <p:cNvPr id="9" name="CasellaDiTesto 8"/>
          <p:cNvSpPr txBox="1"/>
          <p:nvPr/>
        </p:nvSpPr>
        <p:spPr>
          <a:xfrm>
            <a:off x="11120633" y="8621216"/>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0" name="CasellaDiTesto 9">
            <a:extLst>
              <a:ext uri="{FF2B5EF4-FFF2-40B4-BE49-F238E27FC236}">
                <a16:creationId xmlns:a16="http://schemas.microsoft.com/office/drawing/2014/main" id="{33567195-3066-48F7-A6FD-8D31ADB70FBE}"/>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rPr>
              <a:t>Dipartimento Formazione</a:t>
            </a:r>
          </a:p>
        </p:txBody>
      </p:sp>
      <p:pic>
        <p:nvPicPr>
          <p:cNvPr id="2" name="Audio registrato">
            <a:hlinkClick r:id="" action="ppaction://media"/>
            <a:extLst>
              <a:ext uri="{FF2B5EF4-FFF2-40B4-BE49-F238E27FC236}">
                <a16:creationId xmlns:a16="http://schemas.microsoft.com/office/drawing/2014/main" id="{60C2C582-2D90-4C49-A315-6D09FAE8A2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4818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8"/>
                                        </p:tgtEl>
                                        <p:attrNameLst>
                                          <p:attrName>style.visibility</p:attrName>
                                        </p:attrNameLst>
                                      </p:cBhvr>
                                      <p:to>
                                        <p:strVal val="visible"/>
                                      </p:to>
                                    </p:set>
                                    <p:anim by="(-#ppt_w*2)" calcmode="lin" valueType="num">
                                      <p:cBhvr rctx="PPT">
                                        <p:cTn id="7" dur="500" autoRev="1" fill="hold">
                                          <p:stCondLst>
                                            <p:cond delay="0"/>
                                          </p:stCondLst>
                                        </p:cTn>
                                        <p:tgtEl>
                                          <p:spTgt spid="128"/>
                                        </p:tgtEl>
                                        <p:attrNameLst>
                                          <p:attrName>ppt_w</p:attrName>
                                        </p:attrNameLst>
                                      </p:cBhvr>
                                    </p:anim>
                                    <p:anim by="(#ppt_w*0.50)" calcmode="lin" valueType="num">
                                      <p:cBhvr>
                                        <p:cTn id="8" dur="500" decel="50000" autoRev="1" fill="hold">
                                          <p:stCondLst>
                                            <p:cond delay="0"/>
                                          </p:stCondLst>
                                        </p:cTn>
                                        <p:tgtEl>
                                          <p:spTgt spid="128"/>
                                        </p:tgtEl>
                                        <p:attrNameLst>
                                          <p:attrName>ppt_x</p:attrName>
                                        </p:attrNameLst>
                                      </p:cBhvr>
                                    </p:anim>
                                    <p:anim from="(-#ppt_h/2)" to="(#ppt_y)" calcmode="lin" valueType="num">
                                      <p:cBhvr>
                                        <p:cTn id="9" dur="1000" fill="hold">
                                          <p:stCondLst>
                                            <p:cond delay="0"/>
                                          </p:stCondLst>
                                        </p:cTn>
                                        <p:tgtEl>
                                          <p:spTgt spid="128"/>
                                        </p:tgtEl>
                                        <p:attrNameLst>
                                          <p:attrName>ppt_y</p:attrName>
                                        </p:attrNameLst>
                                      </p:cBhvr>
                                    </p:anim>
                                    <p:animRot by="21600000">
                                      <p:cBhvr>
                                        <p:cTn id="10" dur="1000" fill="hold">
                                          <p:stCondLst>
                                            <p:cond delay="0"/>
                                          </p:stCondLst>
                                        </p:cTn>
                                        <p:tgtEl>
                                          <p:spTgt spid="128"/>
                                        </p:tgtEl>
                                        <p:attrNameLst>
                                          <p:attrName>r</p:attrName>
                                        </p:attrNameLst>
                                      </p:cBhvr>
                                    </p:animRot>
                                  </p:childTnLst>
                                </p:cTn>
                              </p:par>
                            </p:childTnLst>
                          </p:cTn>
                        </p:par>
                        <p:par>
                          <p:cTn id="11" fill="hold">
                            <p:stCondLst>
                              <p:cond delay="24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29">
                                            <p:bg/>
                                          </p:spTgt>
                                        </p:tgtEl>
                                        <p:attrNameLst>
                                          <p:attrName>style.visibility</p:attrName>
                                        </p:attrNameLst>
                                      </p:cBhvr>
                                      <p:to>
                                        <p:strVal val="visible"/>
                                      </p:to>
                                    </p:set>
                                    <p:anim by="(-#ppt_w*2)" calcmode="lin" valueType="num">
                                      <p:cBhvr rctx="PPT">
                                        <p:cTn id="14" dur="500" autoRev="1" fill="hold">
                                          <p:stCondLst>
                                            <p:cond delay="0"/>
                                          </p:stCondLst>
                                        </p:cTn>
                                        <p:tgtEl>
                                          <p:spTgt spid="129">
                                            <p:bg/>
                                          </p:spTgt>
                                        </p:tgtEl>
                                        <p:attrNameLst>
                                          <p:attrName>ppt_w</p:attrName>
                                        </p:attrNameLst>
                                      </p:cBhvr>
                                    </p:anim>
                                    <p:anim by="(#ppt_w*0.50)" calcmode="lin" valueType="num">
                                      <p:cBhvr>
                                        <p:cTn id="15" dur="500" decel="50000" autoRev="1" fill="hold">
                                          <p:stCondLst>
                                            <p:cond delay="0"/>
                                          </p:stCondLst>
                                        </p:cTn>
                                        <p:tgtEl>
                                          <p:spTgt spid="129">
                                            <p:bg/>
                                          </p:spTgt>
                                        </p:tgtEl>
                                        <p:attrNameLst>
                                          <p:attrName>ppt_x</p:attrName>
                                        </p:attrNameLst>
                                      </p:cBhvr>
                                    </p:anim>
                                    <p:anim from="(-#ppt_h/2)" to="(#ppt_y)" calcmode="lin" valueType="num">
                                      <p:cBhvr>
                                        <p:cTn id="16" dur="1000" fill="hold">
                                          <p:stCondLst>
                                            <p:cond delay="0"/>
                                          </p:stCondLst>
                                        </p:cTn>
                                        <p:tgtEl>
                                          <p:spTgt spid="129">
                                            <p:bg/>
                                          </p:spTgt>
                                        </p:tgtEl>
                                        <p:attrNameLst>
                                          <p:attrName>ppt_y</p:attrName>
                                        </p:attrNameLst>
                                      </p:cBhvr>
                                    </p:anim>
                                    <p:animRot by="21600000">
                                      <p:cBhvr>
                                        <p:cTn id="17" dur="1000" fill="hold">
                                          <p:stCondLst>
                                            <p:cond delay="0"/>
                                          </p:stCondLst>
                                        </p:cTn>
                                        <p:tgtEl>
                                          <p:spTgt spid="129">
                                            <p:bg/>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129">
                                            <p:txEl>
                                              <p:pRg st="0" end="0"/>
                                            </p:txEl>
                                          </p:spTgt>
                                        </p:tgtEl>
                                        <p:attrNameLst>
                                          <p:attrName>style.visibility</p:attrName>
                                        </p:attrNameLst>
                                      </p:cBhvr>
                                      <p:to>
                                        <p:strVal val="visible"/>
                                      </p:to>
                                    </p:set>
                                    <p:anim by="(-#ppt_w*2)" calcmode="lin" valueType="num">
                                      <p:cBhvr rctx="PPT">
                                        <p:cTn id="22" dur="500" autoRev="1" fill="hold">
                                          <p:stCondLst>
                                            <p:cond delay="0"/>
                                          </p:stCondLst>
                                        </p:cTn>
                                        <p:tgtEl>
                                          <p:spTgt spid="129">
                                            <p:txEl>
                                              <p:pRg st="0" end="0"/>
                                            </p:txEl>
                                          </p:spTgt>
                                        </p:tgtEl>
                                        <p:attrNameLst>
                                          <p:attrName>ppt_w</p:attrName>
                                        </p:attrNameLst>
                                      </p:cBhvr>
                                    </p:anim>
                                    <p:anim by="(#ppt_w*0.50)" calcmode="lin" valueType="num">
                                      <p:cBhvr>
                                        <p:cTn id="23" dur="500" decel="50000" autoRev="1" fill="hold">
                                          <p:stCondLst>
                                            <p:cond delay="0"/>
                                          </p:stCondLst>
                                        </p:cTn>
                                        <p:tgtEl>
                                          <p:spTgt spid="129">
                                            <p:txEl>
                                              <p:pRg st="0" end="0"/>
                                            </p:txEl>
                                          </p:spTgt>
                                        </p:tgtEl>
                                        <p:attrNameLst>
                                          <p:attrName>ppt_x</p:attrName>
                                        </p:attrNameLst>
                                      </p:cBhvr>
                                    </p:anim>
                                    <p:anim from="(-#ppt_h/2)" to="(#ppt_y)" calcmode="lin" valueType="num">
                                      <p:cBhvr>
                                        <p:cTn id="24" dur="1000" fill="hold">
                                          <p:stCondLst>
                                            <p:cond delay="0"/>
                                          </p:stCondLst>
                                        </p:cTn>
                                        <p:tgtEl>
                                          <p:spTgt spid="129">
                                            <p:txEl>
                                              <p:pRg st="0" end="0"/>
                                            </p:txEl>
                                          </p:spTgt>
                                        </p:tgtEl>
                                        <p:attrNameLst>
                                          <p:attrName>ppt_y</p:attrName>
                                        </p:attrNameLst>
                                      </p:cBhvr>
                                    </p:anim>
                                    <p:animRot by="21600000">
                                      <p:cBhvr>
                                        <p:cTn id="25" dur="1000" fill="hold">
                                          <p:stCondLst>
                                            <p:cond delay="0"/>
                                          </p:stCondLst>
                                        </p:cTn>
                                        <p:tgtEl>
                                          <p:spTgt spid="129">
                                            <p:txEl>
                                              <p:pRg st="0" end="0"/>
                                            </p:txEl>
                                          </p:spTgt>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28" grpId="0" animBg="1"/>
      <p:bldP spid="129"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5568761" y="2959630"/>
            <a:ext cx="5424291" cy="2554545"/>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76200" dir="18900000" sy="23000" kx="-1200000" algn="bl" rotWithShape="0">
              <a:prstClr val="black">
                <a:alpha val="20000"/>
              </a:prstClr>
            </a:outerShdw>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Inizialmente chiamato </a:t>
            </a:r>
            <a:r>
              <a:rPr lang="it-IT" sz="3200" b="0" kern="1200" dirty="0" err="1">
                <a:solidFill>
                  <a:srgbClr val="BFBFBF">
                    <a:lumMod val="50000"/>
                  </a:srgbClr>
                </a:solidFill>
                <a:latin typeface="Corbel" panose="020B0503020204020204"/>
              </a:rPr>
              <a:t>Military</a:t>
            </a:r>
            <a:r>
              <a:rPr lang="it-IT" sz="3200" b="0" kern="1200" dirty="0">
                <a:solidFill>
                  <a:srgbClr val="BFBFBF">
                    <a:lumMod val="50000"/>
                  </a:srgbClr>
                </a:solidFill>
                <a:latin typeface="Corbel" panose="020B0503020204020204"/>
              </a:rPr>
              <a:t>, divenne ufficialmente disciplina olimpica nel 1912, in occasione delle Olimpiadi di Stoccolma.</a:t>
            </a:r>
            <a:endParaRPr kumimoji="0" lang="it-IT" sz="3200" b="0" i="0" u="none" strike="noStrike" kern="1200" cap="none" spc="0" normalizeH="0" baseline="0" noProof="0" dirty="0">
              <a:ln>
                <a:noFill/>
              </a:ln>
              <a:solidFill>
                <a:srgbClr val="BFBFBF">
                  <a:lumMod val="50000"/>
                </a:srgbClr>
              </a:solidFill>
              <a:effectLst/>
              <a:uLnTx/>
              <a:uFillTx/>
              <a:latin typeface="Corbel" panose="020B0503020204020204"/>
              <a:sym typeface="Helvetica Neue"/>
            </a:endParaRPr>
          </a:p>
        </p:txBody>
      </p:sp>
      <p:pic>
        <p:nvPicPr>
          <p:cNvPr id="14" name="Picture 2">
            <a:extLst>
              <a:ext uri="{FF2B5EF4-FFF2-40B4-BE49-F238E27FC236}">
                <a16:creationId xmlns:a16="http://schemas.microsoft.com/office/drawing/2014/main" id="{8A64DDA2-29AE-40A8-8590-CE190A0A7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808" y="2217753"/>
            <a:ext cx="2738708" cy="5184578"/>
          </a:xfrm>
          <a:prstGeom prst="rect">
            <a:avLst/>
          </a:prstGeom>
          <a:ln w="190500" cap="sq">
            <a:solidFill>
              <a:schemeClr val="accent1">
                <a:lumMod val="75000"/>
              </a:schemeClr>
            </a:solidFill>
            <a:prstDash val="solid"/>
            <a:miter lim="800000"/>
          </a:ln>
          <a:effectLst>
            <a:outerShdw blurRad="50800" dist="38100" dir="10800000" sx="107000" sy="107000" algn="r" rotWithShape="0">
              <a:prstClr val="black">
                <a:alpha val="26000"/>
              </a:prst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asellaDiTesto 2">
            <a:extLst>
              <a:ext uri="{FF2B5EF4-FFF2-40B4-BE49-F238E27FC236}">
                <a16:creationId xmlns:a16="http://schemas.microsoft.com/office/drawing/2014/main" id="{A79DDA72-2875-4716-A80E-913787DAF9E7}"/>
              </a:ext>
            </a:extLst>
          </p:cNvPr>
          <p:cNvSpPr txBox="1"/>
          <p:nvPr/>
        </p:nvSpPr>
        <p:spPr>
          <a:xfrm>
            <a:off x="418229" y="6803148"/>
            <a:ext cx="11844811" cy="830997"/>
          </a:xfrm>
          <a:prstGeom prst="rect">
            <a:avLst/>
          </a:prstGeom>
          <a:gradFill flip="none" rotWithShape="1">
            <a:gsLst>
              <a:gs pos="0">
                <a:schemeClr val="accent1">
                  <a:lumMod val="75000"/>
                </a:schemeClr>
              </a:gs>
              <a:gs pos="100000">
                <a:schemeClr val="bg2">
                  <a:lumMod val="20000"/>
                  <a:lumOff val="80000"/>
                </a:schemeClr>
              </a:gs>
              <a:gs pos="54000">
                <a:schemeClr val="bg1"/>
              </a:gs>
            </a:gsLst>
            <a:lin ang="0" scaled="1"/>
            <a:tileRect/>
          </a:gradFill>
          <a:ln>
            <a:solidFill>
              <a:schemeClr val="tx1"/>
            </a:solidFill>
          </a:ln>
        </p:spPr>
        <p:txBody>
          <a:bodyPr wrap="square" rtlCol="0">
            <a:spAutoFit/>
          </a:bodyPr>
          <a:lstStyle/>
          <a:p>
            <a:pPr algn="r"/>
            <a:r>
              <a:rPr lang="it-IT" dirty="0">
                <a:latin typeface="+mn-lt"/>
              </a:rPr>
              <a:t>Axel </a:t>
            </a:r>
            <a:r>
              <a:rPr lang="it-IT" dirty="0" err="1">
                <a:latin typeface="+mn-lt"/>
              </a:rPr>
              <a:t>Nordlander</a:t>
            </a:r>
            <a:r>
              <a:rPr lang="it-IT" dirty="0">
                <a:latin typeface="+mn-lt"/>
              </a:rPr>
              <a:t> (1879 -1962)   </a:t>
            </a:r>
            <a:r>
              <a:rPr lang="it-IT" b="0" dirty="0">
                <a:latin typeface="+mn-lt"/>
              </a:rPr>
              <a:t>è stato un cavaliere svedese, vincitore di due medaglie d'oro nel Concorso Completo ai Giochi Olimpici di Stoccolma 1912</a:t>
            </a:r>
          </a:p>
        </p:txBody>
      </p:sp>
      <p:pic>
        <p:nvPicPr>
          <p:cNvPr id="7" name="Audio registrato">
            <a:hlinkClick r:id="" action="ppaction://media"/>
            <a:extLst>
              <a:ext uri="{FF2B5EF4-FFF2-40B4-BE49-F238E27FC236}">
                <a16:creationId xmlns:a16="http://schemas.microsoft.com/office/drawing/2014/main" id="{100DA43B-B89A-4684-9168-B5D06CE32B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5191612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800" fill="hold"/>
                                        <p:tgtEl>
                                          <p:spTgt spid="14"/>
                                        </p:tgtEl>
                                        <p:attrNameLst>
                                          <p:attrName>ppt_x</p:attrName>
                                        </p:attrNameLst>
                                      </p:cBhvr>
                                      <p:tavLst>
                                        <p:tav tm="0">
                                          <p:val>
                                            <p:strVal val="0-#ppt_w/2"/>
                                          </p:val>
                                        </p:tav>
                                        <p:tav tm="100000">
                                          <p:val>
                                            <p:strVal val="#ppt_x"/>
                                          </p:val>
                                        </p:tav>
                                      </p:tavLst>
                                    </p:anim>
                                    <p:anim calcmode="lin" valueType="num">
                                      <p:cBhvr additive="base">
                                        <p:cTn id="8" dur="18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03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pic>
        <p:nvPicPr>
          <p:cNvPr id="13" name="Picture 2">
            <a:extLst>
              <a:ext uri="{FF2B5EF4-FFF2-40B4-BE49-F238E27FC236}">
                <a16:creationId xmlns:a16="http://schemas.microsoft.com/office/drawing/2014/main" id="{D9B7387B-7582-4453-8456-D8B4370EAE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5010" y="2964595"/>
            <a:ext cx="3050508" cy="4187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5" name="CasellaDiTesto 14">
            <a:extLst>
              <a:ext uri="{FF2B5EF4-FFF2-40B4-BE49-F238E27FC236}">
                <a16:creationId xmlns:a16="http://schemas.microsoft.com/office/drawing/2014/main" id="{C4D60753-2E07-40C5-9CA7-DD88075B2F4E}"/>
              </a:ext>
            </a:extLst>
          </p:cNvPr>
          <p:cNvSpPr txBox="1"/>
          <p:nvPr/>
        </p:nvSpPr>
        <p:spPr>
          <a:xfrm>
            <a:off x="732992" y="2506522"/>
            <a:ext cx="7344902" cy="3539430"/>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152400" dist="317500" dir="5400000" sx="90000" sy="-19000" rotWithShape="0">
              <a:prstClr val="black">
                <a:alpha val="15000"/>
              </a:prstClr>
            </a:outerShdw>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Le prime prove, a quei tempi, non si svolgevano in aperta campagna, bensì in luoghi ridotti con ostacoli naturali (fossi, staccionate, tronchi, triplici, muri, ecc.).                            Si trattava di una prova ibrida fra il salto ostacoli e la prova di campagna, probabilmente simile all’attuale derby.</a:t>
            </a:r>
          </a:p>
        </p:txBody>
      </p:sp>
      <p:pic>
        <p:nvPicPr>
          <p:cNvPr id="3" name="Audio registrato">
            <a:hlinkClick r:id="" action="ppaction://media"/>
            <a:extLst>
              <a:ext uri="{FF2B5EF4-FFF2-40B4-BE49-F238E27FC236}">
                <a16:creationId xmlns:a16="http://schemas.microsoft.com/office/drawing/2014/main" id="{0B187E55-AAE1-40DA-A958-6EE83691CC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2973668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800" fill="hold"/>
                                        <p:tgtEl>
                                          <p:spTgt spid="13"/>
                                        </p:tgtEl>
                                        <p:attrNameLst>
                                          <p:attrName>ppt_x</p:attrName>
                                        </p:attrNameLst>
                                      </p:cBhvr>
                                      <p:tavLst>
                                        <p:tav tm="0">
                                          <p:val>
                                            <p:strVal val="1+#ppt_w/2"/>
                                          </p:val>
                                        </p:tav>
                                        <p:tav tm="100000">
                                          <p:val>
                                            <p:strVal val="#ppt_x"/>
                                          </p:val>
                                        </p:tav>
                                      </p:tavLst>
                                    </p:anim>
                                    <p:anim calcmode="lin" valueType="num">
                                      <p:cBhvr additive="base">
                                        <p:cTn id="8" dur="18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2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5350272" y="2497055"/>
            <a:ext cx="6552728" cy="4524315"/>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63500" sx="107000" sy="107000" algn="ctr" rotWithShape="0">
              <a:prstClr val="black">
                <a:alpha val="23000"/>
              </a:prstClr>
            </a:outerShdw>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ll nome originale ‘‘</a:t>
            </a:r>
            <a:r>
              <a:rPr lang="it-IT" sz="3200" b="0" kern="1200" dirty="0" err="1">
                <a:solidFill>
                  <a:srgbClr val="BFBFBF">
                    <a:lumMod val="50000"/>
                  </a:srgbClr>
                </a:solidFill>
                <a:latin typeface="Corbel" panose="020B0503020204020204"/>
              </a:rPr>
              <a:t>Military</a:t>
            </a:r>
            <a:r>
              <a:rPr lang="it-IT" sz="3200" b="0" kern="1200" dirty="0">
                <a:solidFill>
                  <a:srgbClr val="BFBFBF">
                    <a:lumMod val="50000"/>
                  </a:srgbClr>
                </a:solidFill>
                <a:latin typeface="Corbel" panose="020B0503020204020204"/>
              </a:rPr>
              <a:t>’’ è una chiara indicazione dello scopo iniziale: formare cavalli per la cavalleria, resistenti, volenterosi e capaci di superare ogni genere di ostacoli; l’obiettivo dei militari di cavalleria era, infatti, quello di combattere con coraggio, dimostrando le loro capacità a cavallo. </a:t>
            </a:r>
          </a:p>
        </p:txBody>
      </p:sp>
      <p:pic>
        <p:nvPicPr>
          <p:cNvPr id="14" name="Picture 2">
            <a:extLst>
              <a:ext uri="{FF2B5EF4-FFF2-40B4-BE49-F238E27FC236}">
                <a16:creationId xmlns:a16="http://schemas.microsoft.com/office/drawing/2014/main" id="{571AEA67-80E2-4A3E-9B4C-3FD52596DB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013"/>
          <a:stretch/>
        </p:blipFill>
        <p:spPr bwMode="auto">
          <a:xfrm>
            <a:off x="537517" y="2242446"/>
            <a:ext cx="4055826" cy="5009473"/>
          </a:xfrm>
          <a:prstGeom prst="roundRect">
            <a:avLst>
              <a:gd name="adj" fmla="val 16667"/>
            </a:avLst>
          </a:prstGeom>
          <a:ln>
            <a:noFill/>
          </a:ln>
          <a:effectLst>
            <a:outerShdw blurRad="50800" dist="38100" dir="5400000" sx="106000" sy="106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3" name="Audio registrato">
            <a:hlinkClick r:id="" action="ppaction://media"/>
            <a:extLst>
              <a:ext uri="{FF2B5EF4-FFF2-40B4-BE49-F238E27FC236}">
                <a16:creationId xmlns:a16="http://schemas.microsoft.com/office/drawing/2014/main" id="{1B74A48D-1490-4B40-9962-76FC7AA6C4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2651318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252749" y="2205972"/>
            <a:ext cx="4806785" cy="5016758"/>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63500" sx="107000" sy="107000" algn="ctr" rotWithShape="0">
              <a:prstClr val="black">
                <a:alpha val="23000"/>
              </a:prstClr>
            </a:outerShdw>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La preparazione dei cavalli degli ufficiali, dei sottoufficiali e dei soldati contemplava delle prove a dir poco “massacranti”.                                                     Essi dovevano dimostrare di essere degni di andare in guerra, pronti a qualsiasi tipo di prova o addirittura sacrificio. </a:t>
            </a:r>
          </a:p>
        </p:txBody>
      </p:sp>
      <p:pic>
        <p:nvPicPr>
          <p:cNvPr id="13" name="Picture 5">
            <a:extLst>
              <a:ext uri="{FF2B5EF4-FFF2-40B4-BE49-F238E27FC236}">
                <a16:creationId xmlns:a16="http://schemas.microsoft.com/office/drawing/2014/main" id="{06DF05EB-2F06-42A0-8CB7-90B1F563FA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5" t="3702" r="2502" b="3572"/>
          <a:stretch/>
        </p:blipFill>
        <p:spPr bwMode="auto">
          <a:xfrm rot="334483">
            <a:off x="5634934" y="2297915"/>
            <a:ext cx="6781445" cy="5033104"/>
          </a:xfrm>
          <a:prstGeom prst="rect">
            <a:avLst/>
          </a:prstGeom>
          <a:solidFill>
            <a:srgbClr val="FFFFFF">
              <a:shade val="85000"/>
            </a:srgbClr>
          </a:solidFill>
          <a:ln w="1905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Audio registrato">
            <a:hlinkClick r:id="" action="ppaction://media"/>
            <a:extLst>
              <a:ext uri="{FF2B5EF4-FFF2-40B4-BE49-F238E27FC236}">
                <a16:creationId xmlns:a16="http://schemas.microsoft.com/office/drawing/2014/main" id="{95CC731C-B5B2-4930-B36A-C7FD0F5D4E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127854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0" fill="hold"/>
                                        <p:tgtEl>
                                          <p:spTgt spid="13"/>
                                        </p:tgtEl>
                                        <p:attrNameLst>
                                          <p:attrName>ppt_x</p:attrName>
                                        </p:attrNameLst>
                                      </p:cBhvr>
                                      <p:tavLst>
                                        <p:tav tm="0">
                                          <p:val>
                                            <p:strVal val="1+#ppt_w/2"/>
                                          </p:val>
                                        </p:tav>
                                        <p:tav tm="100000">
                                          <p:val>
                                            <p:strVal val="#ppt_x"/>
                                          </p:val>
                                        </p:tav>
                                      </p:tavLst>
                                    </p:anim>
                                    <p:anim calcmode="lin" valueType="num">
                                      <p:cBhvr additive="base">
                                        <p:cTn id="8" dur="3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0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pic>
        <p:nvPicPr>
          <p:cNvPr id="14" name="Picture 4" descr="Not on my bucket list...">
            <a:extLst>
              <a:ext uri="{FF2B5EF4-FFF2-40B4-BE49-F238E27FC236}">
                <a16:creationId xmlns:a16="http://schemas.microsoft.com/office/drawing/2014/main" id="{67E0D2D2-7D5F-48E6-9CC8-9B599B1082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97" b="3159"/>
          <a:stretch/>
        </p:blipFill>
        <p:spPr bwMode="auto">
          <a:xfrm>
            <a:off x="518269" y="2288532"/>
            <a:ext cx="4573396" cy="4987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descr="Reitjagd 1">
            <a:extLst>
              <a:ext uri="{FF2B5EF4-FFF2-40B4-BE49-F238E27FC236}">
                <a16:creationId xmlns:a16="http://schemas.microsoft.com/office/drawing/2014/main" id="{A0DA3768-82BF-445B-B4AF-DF44CC43D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8115" y="5530967"/>
            <a:ext cx="3257634" cy="2215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4" descr="Nurmi">
            <a:extLst>
              <a:ext uri="{FF2B5EF4-FFF2-40B4-BE49-F238E27FC236}">
                <a16:creationId xmlns:a16="http://schemas.microsoft.com/office/drawing/2014/main" id="{FD2970FC-3EFB-41B2-A815-7E36BD1169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8752" y="4681245"/>
            <a:ext cx="2262661" cy="2971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2" descr="Con dos...">
            <a:extLst>
              <a:ext uri="{FF2B5EF4-FFF2-40B4-BE49-F238E27FC236}">
                <a16:creationId xmlns:a16="http://schemas.microsoft.com/office/drawing/2014/main" id="{3DBC6C08-59FE-4083-962F-69CD64E4DC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8115" y="2241974"/>
            <a:ext cx="2021662" cy="2886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descr="&quot;Sergeant, is that a thunderstorm?&quot;  &quot;No, just Billy and Jake taking the geldings out cross-country.&quot;  &quot;But...but, sir. It sounds like it's on the roof.&quot;  &quot;THE MILITARY AIN'T NO PLACE FOR PUSSIES, SON. If you're not prepared to ride over a damn roof to get to your enemy...well then maybe you'd best reconsider your career choice.&quot;">
            <a:extLst>
              <a:ext uri="{FF2B5EF4-FFF2-40B4-BE49-F238E27FC236}">
                <a16:creationId xmlns:a16="http://schemas.microsoft.com/office/drawing/2014/main" id="{5ED608E8-CDF1-44E6-B22F-8A4353595D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6227" y="2264989"/>
            <a:ext cx="3348021" cy="1957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Audio registrato">
            <a:hlinkClick r:id="" action="ppaction://media"/>
            <a:extLst>
              <a:ext uri="{FF2B5EF4-FFF2-40B4-BE49-F238E27FC236}">
                <a16:creationId xmlns:a16="http://schemas.microsoft.com/office/drawing/2014/main" id="{1F76CF2A-4A58-4962-860B-BB0C89C8EF4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738036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Effect transition="in" filter="fade">
                                      <p:cBhvr>
                                        <p:cTn id="15" dur="1000"/>
                                        <p:tgtEl>
                                          <p:spTgt spid="18"/>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Effect transition="in" filter="fade">
                                      <p:cBhvr>
                                        <p:cTn id="21" dur="1000"/>
                                        <p:tgtEl>
                                          <p:spTgt spid="19"/>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900" fill="hold"/>
                                        <p:tgtEl>
                                          <p:spTgt spid="14"/>
                                        </p:tgtEl>
                                        <p:attrNameLst>
                                          <p:attrName>ppt_w</p:attrName>
                                        </p:attrNameLst>
                                      </p:cBhvr>
                                      <p:tavLst>
                                        <p:tav tm="0">
                                          <p:val>
                                            <p:fltVal val="0"/>
                                          </p:val>
                                        </p:tav>
                                        <p:tav tm="100000">
                                          <p:val>
                                            <p:strVal val="#ppt_w"/>
                                          </p:val>
                                        </p:tav>
                                      </p:tavLst>
                                    </p:anim>
                                    <p:anim calcmode="lin" valueType="num">
                                      <p:cBhvr>
                                        <p:cTn id="32" dur="900" fill="hold"/>
                                        <p:tgtEl>
                                          <p:spTgt spid="14"/>
                                        </p:tgtEl>
                                        <p:attrNameLst>
                                          <p:attrName>ppt_h</p:attrName>
                                        </p:attrNameLst>
                                      </p:cBhvr>
                                      <p:tavLst>
                                        <p:tav tm="0">
                                          <p:val>
                                            <p:fltVal val="0"/>
                                          </p:val>
                                        </p:tav>
                                        <p:tav tm="100000">
                                          <p:val>
                                            <p:strVal val="#ppt_h"/>
                                          </p:val>
                                        </p:tav>
                                      </p:tavLst>
                                    </p:anim>
                                    <p:animEffect transition="in" filter="fade">
                                      <p:cBhvr>
                                        <p:cTn id="33" dur="9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458453"/>
            <a:ext cx="4342160"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kern="1200" dirty="0">
                <a:highlight>
                  <a:srgbClr val="C0C0C0"/>
                </a:highlight>
                <a:latin typeface="Corbel" panose="020B0503020204020204"/>
                <a:ea typeface="+mn-ea"/>
                <a:cs typeface="+mn-cs"/>
              </a:rPr>
              <a:t>CONCORSO COMPLETO DI EQUITAZIONE</a:t>
            </a:r>
            <a:endPar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endParaRP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53004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STORIA DEL CONCORSO COMPLETO</a:t>
            </a:r>
          </a:p>
        </p:txBody>
      </p:sp>
      <p:sp>
        <p:nvSpPr>
          <p:cNvPr id="15" name="CasellaDiTesto 14">
            <a:extLst>
              <a:ext uri="{FF2B5EF4-FFF2-40B4-BE49-F238E27FC236}">
                <a16:creationId xmlns:a16="http://schemas.microsoft.com/office/drawing/2014/main" id="{C4D60753-2E07-40C5-9CA7-DD88075B2F4E}"/>
              </a:ext>
            </a:extLst>
          </p:cNvPr>
          <p:cNvSpPr txBox="1"/>
          <p:nvPr/>
        </p:nvSpPr>
        <p:spPr>
          <a:xfrm>
            <a:off x="5586429" y="2627387"/>
            <a:ext cx="6154804" cy="4031873"/>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63500" sx="107000" sy="107000" algn="ctr" rotWithShape="0">
              <a:prstClr val="black">
                <a:alpha val="23000"/>
              </a:prstClr>
            </a:outerShdw>
            <a:softEdge rad="127000"/>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In Italia queste prove si chiamavano “Campionato del cavallo militare”.                  Dopo aver compiuto una marcia veloce di 50 Km circa senza fermarsi, si doveva affrontare un percorso molto impegnativo di cross lungo alcuni chilometri seminato di  ostacoli naturali fissi. </a:t>
            </a:r>
          </a:p>
        </p:txBody>
      </p:sp>
      <p:pic>
        <p:nvPicPr>
          <p:cNvPr id="14" name="Picture 2">
            <a:extLst>
              <a:ext uri="{FF2B5EF4-FFF2-40B4-BE49-F238E27FC236}">
                <a16:creationId xmlns:a16="http://schemas.microsoft.com/office/drawing/2014/main" id="{65C06445-FBF4-402C-BAF0-9F5E86D34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946" y="1978475"/>
            <a:ext cx="4130261" cy="563217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registrato">
            <a:hlinkClick r:id="" action="ppaction://media"/>
            <a:extLst>
              <a:ext uri="{FF2B5EF4-FFF2-40B4-BE49-F238E27FC236}">
                <a16:creationId xmlns:a16="http://schemas.microsoft.com/office/drawing/2014/main" id="{A8C1B9BD-FD9B-4334-951D-411076EC9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5429365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700" fill="hold"/>
                                        <p:tgtEl>
                                          <p:spTgt spid="14"/>
                                        </p:tgtEl>
                                        <p:attrNameLst>
                                          <p:attrName>ppt_x</p:attrName>
                                        </p:attrNameLst>
                                      </p:cBhvr>
                                      <p:tavLst>
                                        <p:tav tm="0">
                                          <p:val>
                                            <p:strVal val="0-#ppt_w/2"/>
                                          </p:val>
                                        </p:tav>
                                        <p:tav tm="100000">
                                          <p:val>
                                            <p:strVal val="#ppt_x"/>
                                          </p:val>
                                        </p:tav>
                                      </p:tavLst>
                                    </p:anim>
                                    <p:anim calcmode="lin" valueType="num">
                                      <p:cBhvr additive="base">
                                        <p:cTn id="8" dur="17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2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Cornice">
  <a:themeElements>
    <a:clrScheme name="Cornic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rnic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rnic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25543</TotalTime>
  <Words>1290</Words>
  <Application>Microsoft Office PowerPoint</Application>
  <PresentationFormat>Personalizzato</PresentationFormat>
  <Paragraphs>145</Paragraphs>
  <Slides>21</Slides>
  <Notes>2</Notes>
  <HiddenSlides>0</HiddenSlides>
  <MMClips>19</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21</vt:i4>
      </vt:variant>
    </vt:vector>
  </HeadingPairs>
  <TitlesOfParts>
    <vt:vector size="28" baseType="lpstr">
      <vt:lpstr>Calibri</vt:lpstr>
      <vt:lpstr>Corbel</vt:lpstr>
      <vt:lpstr>Gill Sans MT</vt:lpstr>
      <vt:lpstr>Helvetica Neue</vt:lpstr>
      <vt:lpstr>Helvetica Neue Medium</vt:lpstr>
      <vt:lpstr>Wingdings 2</vt:lpstr>
      <vt:lpstr>Cornice</vt:lpstr>
      <vt:lpstr>Presentazione standard di PowerPoint</vt:lpstr>
      <vt:lpstr>Presentazione standard di PowerPoint</vt:lpstr>
      <vt:lpstr>TECNICA EQUESTRE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nnnnvujydfytdyxdjyrxyjfrj</dc:title>
  <dc:creator>Alberto</dc:creator>
  <cp:lastModifiedBy>Francesco Stolfi</cp:lastModifiedBy>
  <cp:revision>1728</cp:revision>
  <dcterms:modified xsi:type="dcterms:W3CDTF">2020-08-11T12:29:04Z</dcterms:modified>
</cp:coreProperties>
</file>