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</p:sldMasterIdLst>
  <p:notesMasterIdLst>
    <p:notesMasterId r:id="rId8"/>
  </p:notesMasterIdLst>
  <p:handoutMasterIdLst>
    <p:handoutMasterId r:id="rId9"/>
  </p:handoutMasterIdLst>
  <p:sldIdLst>
    <p:sldId id="3140" r:id="rId2"/>
    <p:sldId id="3141" r:id="rId3"/>
    <p:sldId id="1380" r:id="rId4"/>
    <p:sldId id="334" r:id="rId5"/>
    <p:sldId id="3142" r:id="rId6"/>
    <p:sldId id="3143" r:id="rId7"/>
  </p:sldIdLst>
  <p:sldSz cx="13004800" cy="9753600"/>
  <p:notesSz cx="6858000" cy="9144000"/>
  <p:defaultTextStyle>
    <a:defPPr marL="0" marR="0" indent="0" algn="l" defTabSz="914307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1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577" algn="ctr" defTabSz="5841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152" algn="ctr" defTabSz="5841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729" algn="ctr" defTabSz="5841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307" algn="ctr" defTabSz="5841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2883" algn="ctr" defTabSz="5841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460" algn="ctr" defTabSz="5841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038" algn="ctr" defTabSz="5841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612" algn="ctr" defTabSz="5841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modifyVerifier cryptProviderType="rsaFull" cryptAlgorithmClass="hash" cryptAlgorithmType="typeAny" cryptAlgorithmSid="4" spinCount="100000" saltData="98CBup4Ne00/jUYqDjf/pA==" hashData="JWH9gLINcNtHPEm9wc3eSfoqmc8="/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  <a:srgbClr val="594F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5" autoAdjust="0"/>
    <p:restoredTop sz="99667" autoAdjust="0"/>
  </p:normalViewPr>
  <p:slideViewPr>
    <p:cSldViewPr>
      <p:cViewPr varScale="1">
        <p:scale>
          <a:sx n="81" d="100"/>
          <a:sy n="81" d="100"/>
        </p:scale>
        <p:origin x="1734" y="6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444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/>
              <a:t>Tutti i diritti sono riservati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5BED2-E1B9-4198-B970-3718EF0B49E7}" type="datetimeFigureOut">
              <a:rPr lang="it-IT" smtClean="0"/>
              <a:t>13/08/2020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/>
              <a:t>Tutti i diritti sono riservati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68A57-3B10-4409-B8E1-D631AD677F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8514819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081519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defTabSz="457152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1pPr>
    <a:lvl2pPr indent="228577" defTabSz="457152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2pPr>
    <a:lvl3pPr indent="457152" defTabSz="457152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3pPr>
    <a:lvl4pPr indent="685729" defTabSz="457152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4pPr>
    <a:lvl5pPr indent="914307" defTabSz="457152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5pPr>
    <a:lvl6pPr indent="1142883" defTabSz="457152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6pPr>
    <a:lvl7pPr indent="1371460" defTabSz="457152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7pPr>
    <a:lvl8pPr indent="1600038" defTabSz="457152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8pPr>
    <a:lvl9pPr indent="1828612" defTabSz="457152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5065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533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083734"/>
            <a:ext cx="9751060" cy="75861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888281" y="1083734"/>
            <a:ext cx="3120340" cy="7586135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1171" y="1846682"/>
            <a:ext cx="7802880" cy="4629709"/>
          </a:xfrm>
        </p:spPr>
        <p:txBody>
          <a:bodyPr anchor="b">
            <a:normAutofit/>
          </a:bodyPr>
          <a:lstStyle>
            <a:lvl1pPr algn="l">
              <a:defRPr sz="7680" spc="-142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349" y="6642128"/>
            <a:ext cx="7802880" cy="1300480"/>
          </a:xfrm>
        </p:spPr>
        <p:txBody>
          <a:bodyPr anchor="t">
            <a:normAutofit/>
          </a:bodyPr>
          <a:lstStyle>
            <a:lvl1pPr marL="0" indent="0" algn="l">
              <a:buNone/>
              <a:defRPr sz="2844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844"/>
            </a:lvl3pPr>
            <a:lvl4pPr marL="1950690" indent="0" algn="ctr">
              <a:buNone/>
              <a:defRPr sz="2844"/>
            </a:lvl4pPr>
            <a:lvl5pPr marL="2600919" indent="0" algn="ctr">
              <a:buNone/>
              <a:defRPr sz="2844"/>
            </a:lvl5pPr>
            <a:lvl6pPr marL="3251149" indent="0" algn="ctr">
              <a:buNone/>
              <a:defRPr sz="2844"/>
            </a:lvl6pPr>
            <a:lvl7pPr marL="3901379" indent="0" algn="ctr">
              <a:buNone/>
              <a:defRPr sz="2844"/>
            </a:lvl7pPr>
            <a:lvl8pPr marL="4551609" indent="0" algn="ctr">
              <a:buNone/>
              <a:defRPr sz="2844"/>
            </a:lvl8pPr>
            <a:lvl9pPr marL="5201839" indent="0" algn="ctr">
              <a:buNone/>
              <a:defRPr sz="2844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6882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892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6400" y="1408853"/>
            <a:ext cx="3007360" cy="704426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25773" y="1235456"/>
            <a:ext cx="7802880" cy="7282688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0993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sto tito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694909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4510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5773" y="1846682"/>
            <a:ext cx="7802880" cy="4629709"/>
          </a:xfrm>
        </p:spPr>
        <p:txBody>
          <a:bodyPr anchor="b">
            <a:normAutofit/>
          </a:bodyPr>
          <a:lstStyle>
            <a:lvl1pPr>
              <a:defRPr sz="7680" b="0" spc="-142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5280" y="6645453"/>
            <a:ext cx="7802880" cy="1300480"/>
          </a:xfrm>
        </p:spPr>
        <p:txBody>
          <a:bodyPr anchor="t">
            <a:normAutofit/>
          </a:bodyPr>
          <a:lstStyle>
            <a:lvl1pPr marL="0" indent="0">
              <a:buNone/>
              <a:defRPr sz="2844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1868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5773" y="1235456"/>
            <a:ext cx="3706368" cy="7282688"/>
          </a:xfrm>
        </p:spPr>
        <p:txBody>
          <a:bodyPr/>
          <a:lstStyle>
            <a:lvl1pPr>
              <a:defRPr sz="2702"/>
            </a:lvl1pPr>
            <a:lvl2pPr>
              <a:defRPr sz="2418"/>
            </a:lvl2pPr>
            <a:lvl3pPr>
              <a:defRPr sz="2133"/>
            </a:lvl3pPr>
            <a:lvl4pPr>
              <a:defRPr sz="1849"/>
            </a:lvl4pPr>
            <a:lvl5pPr>
              <a:defRPr sz="1849"/>
            </a:lvl5pPr>
            <a:lvl6pPr>
              <a:defRPr sz="1849"/>
            </a:lvl6pPr>
            <a:lvl7pPr>
              <a:defRPr sz="1849"/>
            </a:lvl7pPr>
            <a:lvl8pPr>
              <a:defRPr sz="1849"/>
            </a:lvl8pPr>
            <a:lvl9pPr>
              <a:defRPr sz="184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9328" y="1235456"/>
            <a:ext cx="3706368" cy="7282688"/>
          </a:xfrm>
        </p:spPr>
        <p:txBody>
          <a:bodyPr/>
          <a:lstStyle>
            <a:lvl1pPr>
              <a:defRPr sz="2702"/>
            </a:lvl1pPr>
            <a:lvl2pPr>
              <a:defRPr sz="2418"/>
            </a:lvl2pPr>
            <a:lvl3pPr>
              <a:defRPr sz="2133"/>
            </a:lvl3pPr>
            <a:lvl4pPr>
              <a:defRPr sz="1849"/>
            </a:lvl4pPr>
            <a:lvl5pPr>
              <a:defRPr sz="1849"/>
            </a:lvl5pPr>
            <a:lvl6pPr>
              <a:defRPr sz="1849"/>
            </a:lvl6pPr>
            <a:lvl7pPr>
              <a:defRPr sz="1849"/>
            </a:lvl7pPr>
            <a:lvl8pPr>
              <a:defRPr sz="1849"/>
            </a:lvl8pPr>
            <a:lvl9pPr>
              <a:defRPr sz="184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91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25773" y="1455767"/>
            <a:ext cx="3706368" cy="114875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702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50230" indent="0">
              <a:buNone/>
              <a:defRPr sz="2702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25773" y="2746220"/>
            <a:ext cx="3706368" cy="5722112"/>
          </a:xfrm>
        </p:spPr>
        <p:txBody>
          <a:bodyPr/>
          <a:lstStyle>
            <a:lvl1pPr>
              <a:defRPr sz="2702"/>
            </a:lvl1pPr>
            <a:lvl2pPr>
              <a:defRPr sz="2418"/>
            </a:lvl2pPr>
            <a:lvl3pPr>
              <a:defRPr sz="2133"/>
            </a:lvl3pPr>
            <a:lvl4pPr>
              <a:defRPr sz="1849"/>
            </a:lvl4pPr>
            <a:lvl5pPr>
              <a:defRPr sz="1849"/>
            </a:lvl5pPr>
            <a:lvl6pPr>
              <a:defRPr sz="1849"/>
            </a:lvl6pPr>
            <a:lvl7pPr>
              <a:defRPr sz="1849"/>
            </a:lvl7pPr>
            <a:lvl8pPr>
              <a:defRPr sz="1849"/>
            </a:lvl8pPr>
            <a:lvl9pPr>
              <a:defRPr sz="184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39694" y="1455769"/>
            <a:ext cx="3706368" cy="115651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702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50230" indent="0">
              <a:buNone/>
              <a:defRPr sz="2702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39694" y="2746220"/>
            <a:ext cx="3706368" cy="5722112"/>
          </a:xfrm>
        </p:spPr>
        <p:txBody>
          <a:bodyPr/>
          <a:lstStyle>
            <a:lvl1pPr>
              <a:defRPr sz="2702"/>
            </a:lvl1pPr>
            <a:lvl2pPr>
              <a:defRPr sz="2418"/>
            </a:lvl2pPr>
            <a:lvl3pPr>
              <a:defRPr sz="2133"/>
            </a:lvl3pPr>
            <a:lvl4pPr>
              <a:defRPr sz="1849"/>
            </a:lvl4pPr>
            <a:lvl5pPr>
              <a:defRPr sz="1849"/>
            </a:lvl5pPr>
            <a:lvl6pPr>
              <a:defRPr sz="1849"/>
            </a:lvl6pPr>
            <a:lvl7pPr>
              <a:defRPr sz="1849"/>
            </a:lvl7pPr>
            <a:lvl8pPr>
              <a:defRPr sz="1849"/>
            </a:lvl8pPr>
            <a:lvl9pPr>
              <a:defRPr sz="184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2514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330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5267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101" y="1625600"/>
            <a:ext cx="3023616" cy="3121152"/>
          </a:xfrm>
        </p:spPr>
        <p:txBody>
          <a:bodyPr anchor="b">
            <a:normAutofit/>
          </a:bodyPr>
          <a:lstStyle>
            <a:lvl1pPr>
              <a:defRPr sz="3982" b="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5773" y="1235456"/>
            <a:ext cx="7802880" cy="7282688"/>
          </a:xfrm>
        </p:spPr>
        <p:txBody>
          <a:bodyPr/>
          <a:lstStyle>
            <a:lvl1pPr>
              <a:defRPr sz="2844"/>
            </a:lvl1pPr>
            <a:lvl2pPr>
              <a:defRPr sz="2560"/>
            </a:lvl2pPr>
            <a:lvl3pPr>
              <a:defRPr sz="2276"/>
            </a:lvl3pPr>
            <a:lvl4pPr>
              <a:defRPr sz="1991"/>
            </a:lvl4pPr>
            <a:lvl5pPr>
              <a:defRPr sz="1991"/>
            </a:lvl5pPr>
            <a:lvl6pPr>
              <a:defRPr sz="1991"/>
            </a:lvl6pPr>
            <a:lvl7pPr>
              <a:defRPr sz="1991"/>
            </a:lvl7pPr>
            <a:lvl8pPr>
              <a:defRPr sz="1991"/>
            </a:lvl8pPr>
            <a:lvl9pPr>
              <a:defRPr sz="199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3101" y="4746752"/>
            <a:ext cx="3023616" cy="364134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1138"/>
              </a:spcBef>
              <a:buNone/>
              <a:defRPr sz="1778">
                <a:solidFill>
                  <a:srgbClr val="FFFFFF"/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6876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101" y="1625600"/>
            <a:ext cx="3023616" cy="3121152"/>
          </a:xfrm>
        </p:spPr>
        <p:txBody>
          <a:bodyPr anchor="b">
            <a:normAutofit/>
          </a:bodyPr>
          <a:lstStyle>
            <a:lvl1pPr>
              <a:defRPr sz="3982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08688" y="1091441"/>
            <a:ext cx="8656246" cy="7581798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3101" y="4751078"/>
            <a:ext cx="3023616" cy="364134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1138"/>
              </a:spcBef>
              <a:buNone/>
              <a:defRPr sz="1778">
                <a:solidFill>
                  <a:srgbClr val="FFFFFF"/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732375" y="9040144"/>
            <a:ext cx="6305618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4334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1079399"/>
            <a:ext cx="3673163" cy="75817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780" y="1598348"/>
            <a:ext cx="3143982" cy="6543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2603588" y="1079399"/>
            <a:ext cx="409651" cy="758179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27219" y="1228954"/>
            <a:ext cx="7802880" cy="7282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9963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2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27219" y="9040144"/>
            <a:ext cx="6305618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2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43079" y="9040144"/>
            <a:ext cx="1632988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64" b="1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164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 dt="0"/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4267" kern="1200" spc="-85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60092" indent="-260092" algn="l" defTabSz="1300460" rtl="0" eaLnBrk="1" latinLnBrk="0" hangingPunct="1">
        <a:lnSpc>
          <a:spcPct val="90000"/>
        </a:lnSpc>
        <a:spcBef>
          <a:spcPts val="1707"/>
        </a:spcBef>
        <a:buClr>
          <a:schemeClr val="accent1"/>
        </a:buClr>
        <a:buFont typeface="Wingdings 2" pitchFamily="18" charset="2"/>
        <a:buChar char=""/>
        <a:defRPr sz="2702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975345" indent="-260092" algn="l" defTabSz="1300460" rtl="0" eaLnBrk="1" latinLnBrk="0" hangingPunct="1">
        <a:lnSpc>
          <a:spcPct val="90000"/>
        </a:lnSpc>
        <a:spcBef>
          <a:spcPts val="356"/>
        </a:spcBef>
        <a:spcAft>
          <a:spcPts val="356"/>
        </a:spcAft>
        <a:buClr>
          <a:schemeClr val="accent1"/>
        </a:buClr>
        <a:buFont typeface="Wingdings 2" pitchFamily="18" charset="2"/>
        <a:buChar char=""/>
        <a:defRPr sz="2418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625575" indent="-260092" algn="l" defTabSz="1300460" rtl="0" eaLnBrk="1" latinLnBrk="0" hangingPunct="1">
        <a:lnSpc>
          <a:spcPct val="90000"/>
        </a:lnSpc>
        <a:spcBef>
          <a:spcPts val="356"/>
        </a:spcBef>
        <a:spcAft>
          <a:spcPts val="356"/>
        </a:spcAft>
        <a:buClr>
          <a:schemeClr val="accent1"/>
        </a:buClr>
        <a:buFont typeface="Wingdings 2" pitchFamily="18" charset="2"/>
        <a:buChar char=""/>
        <a:defRPr sz="2133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275804" indent="-260092" algn="l" defTabSz="1300460" rtl="0" eaLnBrk="1" latinLnBrk="0" hangingPunct="1">
        <a:lnSpc>
          <a:spcPct val="90000"/>
        </a:lnSpc>
        <a:spcBef>
          <a:spcPts val="356"/>
        </a:spcBef>
        <a:spcAft>
          <a:spcPts val="356"/>
        </a:spcAft>
        <a:buClr>
          <a:schemeClr val="accent1"/>
        </a:buClr>
        <a:buFont typeface="Wingdings 2" pitchFamily="18" charset="2"/>
        <a:buChar char=""/>
        <a:defRPr sz="184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926034" indent="-260092" algn="l" defTabSz="1300460" rtl="0" eaLnBrk="1" latinLnBrk="0" hangingPunct="1">
        <a:lnSpc>
          <a:spcPct val="90000"/>
        </a:lnSpc>
        <a:spcBef>
          <a:spcPts val="356"/>
        </a:spcBef>
        <a:spcAft>
          <a:spcPts val="356"/>
        </a:spcAft>
        <a:buClr>
          <a:schemeClr val="accent1"/>
        </a:buClr>
        <a:buFont typeface="Wingdings 2" pitchFamily="18" charset="2"/>
        <a:buChar char=""/>
        <a:defRPr sz="184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356"/>
        </a:spcBef>
        <a:spcAft>
          <a:spcPts val="356"/>
        </a:spcAft>
        <a:buClr>
          <a:schemeClr val="accent1"/>
        </a:buClr>
        <a:buFont typeface="Wingdings 2" pitchFamily="18" charset="2"/>
        <a:buChar char=""/>
        <a:defRPr sz="184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356"/>
        </a:spcBef>
        <a:spcAft>
          <a:spcPts val="356"/>
        </a:spcAft>
        <a:buClr>
          <a:schemeClr val="accent1"/>
        </a:buClr>
        <a:buFont typeface="Wingdings 2" pitchFamily="18" charset="2"/>
        <a:buChar char=""/>
        <a:defRPr sz="184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356"/>
        </a:spcBef>
        <a:spcAft>
          <a:spcPts val="356"/>
        </a:spcAft>
        <a:buClr>
          <a:schemeClr val="accent1"/>
        </a:buClr>
        <a:buFont typeface="Wingdings 2" pitchFamily="18" charset="2"/>
        <a:buChar char=""/>
        <a:defRPr sz="184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356"/>
        </a:spcBef>
        <a:spcAft>
          <a:spcPts val="356"/>
        </a:spcAft>
        <a:buClr>
          <a:schemeClr val="accent1"/>
        </a:buClr>
        <a:buFont typeface="Wingdings 2" pitchFamily="18" charset="2"/>
        <a:buChar char=""/>
        <a:defRPr sz="184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jpeg"/><Relationship Id="rId5" Type="http://schemas.openxmlformats.org/officeDocument/2006/relationships/hyperlink" Target="http://www.google.it/url?sa=i&amp;rct=j&amp;q=&amp;esrc=s&amp;frm=1&amp;source=images&amp;cd=&amp;cad=rja&amp;docid=VZOFxnMm3JJ-4M&amp;tbnid=NiNOdKSOkAZN3M:&amp;ved=0CAUQjRw&amp;url=http://www.cavalliegare.it/tecnica/307-manuale-di-equitazione-fise-1969-primo-periodo-di-addestramento.html?showall=&amp;start=1&amp;ei=TXf-UvXHH4fVtAak_oHwBg&amp;bvm=bv.61535280,d.Yms&amp;psig=AFQjCNExLK3Gidj-DMXhpcrrJSd72UBMug&amp;ust=1392490705938381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jpeg"/><Relationship Id="rId5" Type="http://schemas.openxmlformats.org/officeDocument/2006/relationships/hyperlink" Target="http://www.google.it/url?sa=i&amp;rct=j&amp;q=&amp;esrc=s&amp;frm=1&amp;source=images&amp;cd=&amp;cad=rja&amp;docid=VZOFxnMm3JJ-4M&amp;tbnid=NiNOdKSOkAZN3M:&amp;ved=0CAUQjRw&amp;url=http://www.cavalliegare.it/tecnica/307-manuale-di-equitazione-fise-1969-primo-periodo-di-addestramento.html?showall=&amp;start=1&amp;ei=TXf-UvXHH4fVtAak_oHwBg&amp;bvm=bv.61535280,d.Yms&amp;psig=AFQjCNExLK3Gidj-DMXhpcrrJSd72UBMug&amp;ust=1392490705938381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766" y="7181056"/>
            <a:ext cx="13112907" cy="257254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asellaDiTesto 3"/>
          <p:cNvSpPr txBox="1"/>
          <p:nvPr/>
        </p:nvSpPr>
        <p:spPr>
          <a:xfrm>
            <a:off x="518269" y="8467328"/>
            <a:ext cx="4573396" cy="5334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40000"/>
                    <a:lumOff val="6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Dipartimento Formazione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0937971" y="8609128"/>
            <a:ext cx="1486125" cy="6071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 w="18000">
                  <a:solidFill>
                    <a:srgbClr val="40BAD2">
                      <a:lumMod val="75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Tutti i diritti              sono riservati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E8EBE05-DA0F-4629-84AA-3323DDD700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t="8000" r="15350" b="38450"/>
          <a:stretch/>
        </p:blipFill>
        <p:spPr>
          <a:xfrm>
            <a:off x="2626253" y="759701"/>
            <a:ext cx="7800867" cy="4680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2E2364B6-1FA9-4EA5-870B-0B71C21AC74A}"/>
              </a:ext>
            </a:extLst>
          </p:cNvPr>
          <p:cNvSpPr/>
          <p:nvPr/>
        </p:nvSpPr>
        <p:spPr>
          <a:xfrm>
            <a:off x="1063511" y="4770807"/>
            <a:ext cx="1092635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0460" rtl="0" eaLnBrk="1" fontAlgn="auto" latinLnBrk="0" hangingPunct="1">
              <a:lnSpc>
                <a:spcPct val="90000"/>
              </a:lnSpc>
              <a:spcBef>
                <a:spcPts val="1707"/>
              </a:spcBef>
              <a:spcAft>
                <a:spcPts val="0"/>
              </a:spcAft>
              <a:buClr>
                <a:srgbClr val="40BAD2"/>
              </a:buClr>
              <a:buSzTx/>
              <a:buFontTx/>
              <a:buNone/>
              <a:tabLst/>
              <a:defRPr/>
            </a:pPr>
            <a:r>
              <a:rPr kumimoji="0" lang="it-IT" sz="9000" b="1" i="0" u="none" strike="noStrike" kern="1200" cap="none" spc="0" normalizeH="0" baseline="0" noProof="0" dirty="0">
                <a:ln w="0"/>
                <a:solidFill>
                  <a:srgbClr val="BFBFBF">
                    <a:lumMod val="50000"/>
                  </a:srgb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ISTRUTTORI DI BASE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F4544DD-728B-4B31-8E87-39A8DB0D4B05}"/>
              </a:ext>
            </a:extLst>
          </p:cNvPr>
          <p:cNvSpPr txBox="1"/>
          <p:nvPr/>
        </p:nvSpPr>
        <p:spPr>
          <a:xfrm>
            <a:off x="10793744" y="0"/>
            <a:ext cx="2207642" cy="6565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C0C0C0"/>
                </a:highlight>
                <a:uLnTx/>
                <a:uFillTx/>
                <a:ea typeface="+mn-ea"/>
                <a:cs typeface="+mn-cs"/>
                <a:sym typeface="Helvetica Neue"/>
              </a:rPr>
              <a:t> 3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C0C0C0"/>
              </a:highlight>
              <a:uLnTx/>
              <a:uFillTx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64455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2" descr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9766" y="7181056"/>
            <a:ext cx="13112907" cy="257254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asellaDiTesto 3"/>
          <p:cNvSpPr txBox="1"/>
          <p:nvPr/>
        </p:nvSpPr>
        <p:spPr>
          <a:xfrm>
            <a:off x="518269" y="8467328"/>
            <a:ext cx="4573396" cy="5334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40000"/>
                    <a:lumOff val="6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Dipartimento Formazione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0937971" y="8609128"/>
            <a:ext cx="1486125" cy="6071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 w="18000">
                  <a:solidFill>
                    <a:srgbClr val="40BAD2">
                      <a:lumMod val="75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Tutti i diritti              sono riservati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73A2497-27C4-4B7C-B13A-C3125A9D5866}"/>
              </a:ext>
            </a:extLst>
          </p:cNvPr>
          <p:cNvSpPr txBox="1"/>
          <p:nvPr/>
        </p:nvSpPr>
        <p:spPr>
          <a:xfrm>
            <a:off x="619869" y="1388635"/>
            <a:ext cx="8567650" cy="403187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Questa presentazione/testo fa parte del materiale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didattico realizzato dalla FISE la quale possiede i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diritti patrimoniali dell’opera. Pertanto tutte le informazioni, i dati, i contenuti editoriali, le immagini, i grafici, i disegni e, in generale, il materiale ivi contenuto e pubblicato (di seguito ‘i Contenuti’) sono protetti dalle leggi in materia di proprietà intellettuale.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EFE78F6-02F2-4B3F-8331-1539D2A2C1AD}"/>
              </a:ext>
            </a:extLst>
          </p:cNvPr>
          <p:cNvSpPr txBox="1"/>
          <p:nvPr/>
        </p:nvSpPr>
        <p:spPr>
          <a:xfrm>
            <a:off x="889373" y="5686614"/>
            <a:ext cx="11549124" cy="107721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L’Utente si obbliga a non copiare, modificare, creare lavori derivati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da  o, comunque, disporre in qualsiasi altro modo dei Contenuti.</a:t>
            </a:r>
          </a:p>
        </p:txBody>
      </p:sp>
      <p:pic>
        <p:nvPicPr>
          <p:cNvPr id="8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3860D151-2C74-4A42-B396-A2907F6541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0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7232263"/>
            <a:ext cx="13127135" cy="2685099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Titolo 1"/>
          <p:cNvSpPr txBox="1">
            <a:spLocks noGrp="1"/>
          </p:cNvSpPr>
          <p:nvPr>
            <p:ph type="ctrTitle"/>
          </p:nvPr>
        </p:nvSpPr>
        <p:spPr>
          <a:xfrm>
            <a:off x="669755" y="1636440"/>
            <a:ext cx="11054081" cy="1740993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1274338">
              <a:defRPr sz="6000"/>
            </a:pPr>
            <a:r>
              <a:rPr lang="it-IT" sz="7200" dirty="0">
                <a:solidFill>
                  <a:srgbClr val="0070C0"/>
                </a:solidFill>
                <a:latin typeface="Gill Sans MT" panose="020B0502020104020203" pitchFamily="34" charset="0"/>
              </a:rPr>
              <a:t>TECNICA EQUESTRE</a:t>
            </a:r>
            <a:endParaRPr sz="7200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129" name="Sottotitolo 2"/>
          <p:cNvSpPr txBox="1">
            <a:spLocks noGrp="1"/>
          </p:cNvSpPr>
          <p:nvPr>
            <p:ph type="subTitle" idx="1"/>
          </p:nvPr>
        </p:nvSpPr>
        <p:spPr>
          <a:xfrm>
            <a:off x="1929038" y="3936975"/>
            <a:ext cx="11054082" cy="1402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it-IT" sz="780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SMONTARE DA CAVALLO</a:t>
            </a:r>
            <a:endParaRPr sz="7800" dirty="0">
              <a:ln w="0"/>
              <a:solidFill>
                <a:schemeClr val="bg2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1120633" y="8621216"/>
            <a:ext cx="186248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 w="18000">
                  <a:solidFill>
                    <a:srgbClr val="40BAD2">
                      <a:lumMod val="75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Tutti i diritti              sono riservati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3567195-3066-48F7-A6FD-8D31ADB70FBE}"/>
              </a:ext>
            </a:extLst>
          </p:cNvPr>
          <p:cNvSpPr txBox="1"/>
          <p:nvPr/>
        </p:nvSpPr>
        <p:spPr>
          <a:xfrm>
            <a:off x="518269" y="8467328"/>
            <a:ext cx="4573396" cy="5334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40000"/>
                    <a:lumOff val="6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Dipartimento Formazione</a:t>
            </a:r>
          </a:p>
        </p:txBody>
      </p:sp>
    </p:spTree>
    <p:extLst>
      <p:ext uri="{BB962C8B-B14F-4D97-AF65-F5344CB8AC3E}">
        <p14:creationId xmlns:p14="http://schemas.microsoft.com/office/powerpoint/2010/main" val="250832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29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503" y="7865959"/>
            <a:ext cx="11094517" cy="1598464"/>
          </a:xfrm>
        </p:spPr>
        <p:txBody>
          <a:bodyPr/>
          <a:lstStyle/>
          <a:p>
            <a:pPr algn="l"/>
            <a:endParaRPr lang="it-IT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312761" y="2599720"/>
            <a:ext cx="6426419" cy="440119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tint val="66000"/>
                  <a:satMod val="160000"/>
                </a:schemeClr>
              </a:gs>
              <a:gs pos="50000">
                <a:schemeClr val="bg2">
                  <a:lumMod val="90000"/>
                  <a:tint val="44500"/>
                  <a:satMod val="160000"/>
                </a:schemeClr>
              </a:gs>
              <a:gs pos="100000">
                <a:schemeClr val="bg2">
                  <a:lumMod val="9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31750"/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30" tIns="45715" rIns="91430" bIns="45715">
            <a:spAutoFit/>
          </a:bodyPr>
          <a:lstStyle/>
          <a:p>
            <a:pPr marL="628650" lvl="0" indent="-628650" algn="l" defTabSz="457200" hangingPunct="1">
              <a:spcBef>
                <a:spcPts val="4200"/>
              </a:spcBef>
              <a:buSzPct val="145000"/>
            </a:pPr>
            <a:r>
              <a:rPr lang="it-IT" sz="3200" b="0" kern="1200" dirty="0">
                <a:solidFill>
                  <a:srgbClr val="BFBFBF">
                    <a:lumMod val="50000"/>
                  </a:srgbClr>
                </a:solidFill>
                <a:latin typeface="Corbel" panose="020B0503020204020204"/>
                <a:ea typeface="+mn-ea"/>
                <a:cs typeface="+mn-cs"/>
              </a:rPr>
              <a:t>        </a:t>
            </a:r>
            <a:r>
              <a:rPr lang="it-IT" sz="4000" b="0" kern="1200" dirty="0">
                <a:solidFill>
                  <a:srgbClr val="BFBFBF">
                    <a:lumMod val="50000"/>
                  </a:srgbClr>
                </a:solidFill>
                <a:latin typeface="Corbel" panose="020B0503020204020204"/>
                <a:ea typeface="+mn-ea"/>
                <a:cs typeface="+mn-cs"/>
              </a:rPr>
              <a:t>Con il termine smontare da cavallo si intendono tutte quelle azioni che il cavaliere compie per fare piede a terra.                                          Possiamo spiegarle in diverse fasi: 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4" y="7564385"/>
            <a:ext cx="12970054" cy="221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7942560" y="319954"/>
            <a:ext cx="5062240" cy="6565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0" kern="1200" dirty="0">
                <a:highlight>
                  <a:srgbClr val="C0C0C0"/>
                </a:highlight>
                <a:latin typeface="Corbel" panose="020B0503020204020204"/>
                <a:ea typeface="+mn-ea"/>
                <a:cs typeface="+mn-cs"/>
              </a:rPr>
              <a:t>SMONTARE DA CAVALLO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C0C0C0"/>
              </a:highlight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1107609" y="8691324"/>
            <a:ext cx="186248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 w="18000">
                  <a:solidFill>
                    <a:srgbClr val="40BAD2">
                      <a:lumMod val="75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Tutti i diritti              sono riservati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5CEB191-0BF0-48A6-A590-819207A4B486}"/>
              </a:ext>
            </a:extLst>
          </p:cNvPr>
          <p:cNvSpPr txBox="1"/>
          <p:nvPr/>
        </p:nvSpPr>
        <p:spPr>
          <a:xfrm>
            <a:off x="518269" y="8467328"/>
            <a:ext cx="4573396" cy="5334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40000"/>
                    <a:lumOff val="6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Dipartimento Formazione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D36205C-A376-4185-8CE2-87443781E02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it-IT" sz="1564" b="1" i="0" u="none" strike="noStrike" kern="1200" cap="none" spc="0" normalizeH="0" baseline="0" noProof="0" smtClean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564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0" name="Picture 2" descr="http://www.cavalliegare.it/images/immagini_articoli/manuale_equitazione_fise_smontare_da_cavallo.jpg">
            <a:hlinkClick r:id="rId5"/>
            <a:extLst>
              <a:ext uri="{FF2B5EF4-FFF2-40B4-BE49-F238E27FC236}">
                <a16:creationId xmlns:a16="http://schemas.microsoft.com/office/drawing/2014/main" id="{FD9E4460-B4DC-4739-8216-C6D7AA5CE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lum bright="-20000"/>
          </a:blip>
          <a:srcRect/>
          <a:stretch>
            <a:fillRect/>
          </a:stretch>
        </p:blipFill>
        <p:spPr bwMode="auto">
          <a:xfrm>
            <a:off x="650144" y="559635"/>
            <a:ext cx="4883330" cy="6631517"/>
          </a:xfrm>
          <a:prstGeom prst="rect">
            <a:avLst/>
          </a:prstGeom>
          <a:ln w="1270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3E08B398-A526-4522-B236-EE7F097328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612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723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503" y="7865959"/>
            <a:ext cx="11094517" cy="1598464"/>
          </a:xfrm>
        </p:spPr>
        <p:txBody>
          <a:bodyPr/>
          <a:lstStyle/>
          <a:p>
            <a:pPr algn="l"/>
            <a:endParaRPr lang="it-IT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4" y="7564385"/>
            <a:ext cx="12970054" cy="221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7942560" y="319954"/>
            <a:ext cx="5062240" cy="6565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0" kern="1200" dirty="0">
                <a:highlight>
                  <a:srgbClr val="C0C0C0"/>
                </a:highlight>
                <a:latin typeface="Corbel" panose="020B0503020204020204"/>
                <a:ea typeface="+mn-ea"/>
                <a:cs typeface="+mn-cs"/>
              </a:rPr>
              <a:t>SMONTARE DA CAVALLO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C0C0C0"/>
              </a:highlight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1107609" y="8691324"/>
            <a:ext cx="186248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 w="18000">
                  <a:solidFill>
                    <a:srgbClr val="40BAD2">
                      <a:lumMod val="75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Tutti i diritti              sono riservati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5CEB191-0BF0-48A6-A590-819207A4B486}"/>
              </a:ext>
            </a:extLst>
          </p:cNvPr>
          <p:cNvSpPr txBox="1"/>
          <p:nvPr/>
        </p:nvSpPr>
        <p:spPr>
          <a:xfrm>
            <a:off x="518269" y="8467328"/>
            <a:ext cx="4573396" cy="5334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40000"/>
                    <a:lumOff val="6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Dipartimento Formazione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D36205C-A376-4185-8CE2-87443781E02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it-IT" sz="1564" b="1" i="0" u="none" strike="noStrike" kern="1200" cap="none" spc="0" normalizeH="0" baseline="0" noProof="0" smtClean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564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0" name="Picture 2" descr="http://www.cavalliegare.it/images/immagini_articoli/manuale_equitazione_fise_smontare_da_cavallo.jpg">
            <a:hlinkClick r:id="rId5"/>
            <a:extLst>
              <a:ext uri="{FF2B5EF4-FFF2-40B4-BE49-F238E27FC236}">
                <a16:creationId xmlns:a16="http://schemas.microsoft.com/office/drawing/2014/main" id="{FD9E4460-B4DC-4739-8216-C6D7AA5CE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lum bright="-20000"/>
          </a:blip>
          <a:srcRect/>
          <a:stretch>
            <a:fillRect/>
          </a:stretch>
        </p:blipFill>
        <p:spPr bwMode="auto">
          <a:xfrm>
            <a:off x="7298346" y="1325352"/>
            <a:ext cx="4640604" cy="63018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1DF10BE7-0FA1-4A4A-99C3-34396137880E}"/>
              </a:ext>
            </a:extLst>
          </p:cNvPr>
          <p:cNvSpPr/>
          <p:nvPr/>
        </p:nvSpPr>
        <p:spPr>
          <a:xfrm>
            <a:off x="537084" y="648243"/>
            <a:ext cx="5602856" cy="655563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effectLst>
            <a:outerShdw blurRad="215900" dist="38100" dir="10800000" sx="103000" sy="103000" algn="r" rotWithShape="0">
              <a:prstClr val="black">
                <a:alpha val="39000"/>
              </a:prstClr>
            </a:outerShdw>
          </a:effectLst>
        </p:spPr>
        <p:txBody>
          <a:bodyPr wrap="square" lIns="91430" tIns="45715" rIns="91430" bIns="45715">
            <a:spAutoFit/>
          </a:bodyPr>
          <a:lstStyle/>
          <a:p>
            <a:pPr algn="l" defTabSz="914307" hangingPunct="1">
              <a:spcBef>
                <a:spcPct val="20000"/>
              </a:spcBef>
              <a:buClr>
                <a:srgbClr val="C66951"/>
              </a:buClr>
            </a:pPr>
            <a:r>
              <a:rPr lang="it-IT" sz="3000" b="0" kern="1200" spc="149" dirty="0">
                <a:solidFill>
                  <a:schemeClr val="tx2"/>
                </a:solidFill>
                <a:latin typeface="+mj-lt"/>
              </a:rPr>
              <a:t>1. Togliere  entrambi i piedi dalle staffe</a:t>
            </a:r>
          </a:p>
          <a:p>
            <a:pPr algn="l" defTabSz="914307" hangingPunct="1">
              <a:spcBef>
                <a:spcPct val="20000"/>
              </a:spcBef>
              <a:buClr>
                <a:srgbClr val="C66951"/>
              </a:buClr>
            </a:pPr>
            <a:r>
              <a:rPr lang="it-IT" sz="3000" b="0" kern="1200" spc="149" dirty="0">
                <a:solidFill>
                  <a:schemeClr val="tx2"/>
                </a:solidFill>
                <a:latin typeface="+mj-lt"/>
              </a:rPr>
              <a:t>2. Prendere entrambe le redini con la mano sinistra </a:t>
            </a:r>
          </a:p>
          <a:p>
            <a:pPr algn="l" defTabSz="914307" hangingPunct="1">
              <a:spcBef>
                <a:spcPct val="20000"/>
              </a:spcBef>
              <a:buClr>
                <a:srgbClr val="C66951"/>
              </a:buClr>
            </a:pPr>
            <a:r>
              <a:rPr lang="it-IT" sz="3000" b="0" kern="1200" spc="149" dirty="0">
                <a:solidFill>
                  <a:schemeClr val="tx2"/>
                </a:solidFill>
                <a:latin typeface="+mj-lt"/>
              </a:rPr>
              <a:t>3. Appoggiare la mano sinistra sul garrese</a:t>
            </a:r>
          </a:p>
          <a:p>
            <a:pPr algn="l" defTabSz="914307" hangingPunct="1">
              <a:spcBef>
                <a:spcPct val="20000"/>
              </a:spcBef>
              <a:buClr>
                <a:srgbClr val="C66951"/>
              </a:buClr>
            </a:pPr>
            <a:r>
              <a:rPr lang="it-IT" sz="3000" b="0" kern="1200" spc="149" dirty="0">
                <a:solidFill>
                  <a:schemeClr val="tx2"/>
                </a:solidFill>
                <a:latin typeface="+mj-lt"/>
              </a:rPr>
              <a:t>4. Appoggiare la mano destra sul quartiere destro</a:t>
            </a:r>
          </a:p>
          <a:p>
            <a:pPr algn="l" defTabSz="914307" hangingPunct="1">
              <a:spcBef>
                <a:spcPct val="20000"/>
              </a:spcBef>
              <a:buClr>
                <a:srgbClr val="C66951"/>
              </a:buClr>
            </a:pPr>
            <a:r>
              <a:rPr lang="it-IT" sz="3000" b="0" kern="1200" spc="149" dirty="0">
                <a:solidFill>
                  <a:schemeClr val="tx2"/>
                </a:solidFill>
                <a:latin typeface="+mj-lt"/>
              </a:rPr>
              <a:t>5. Piegare in avanti le spalle e scavalcare con la gamba destra</a:t>
            </a:r>
          </a:p>
          <a:p>
            <a:pPr algn="l" defTabSz="914307" hangingPunct="1">
              <a:spcBef>
                <a:spcPct val="20000"/>
              </a:spcBef>
              <a:buClr>
                <a:srgbClr val="C66951"/>
              </a:buClr>
            </a:pPr>
            <a:r>
              <a:rPr lang="it-IT" sz="3000" b="0" kern="1200" spc="149" dirty="0">
                <a:solidFill>
                  <a:schemeClr val="tx2"/>
                </a:solidFill>
                <a:latin typeface="+mj-lt"/>
              </a:rPr>
              <a:t>6. Lasciarsi andare facendo piede a terra con i piedi uniti.</a:t>
            </a:r>
          </a:p>
        </p:txBody>
      </p:sp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C8232CD5-8A97-4C26-B5F0-AD9914EDB9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526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1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31096"/>
            <a:ext cx="13004801" cy="2376265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ottotitolo 2"/>
          <p:cNvSpPr txBox="1">
            <a:spLocks/>
          </p:cNvSpPr>
          <p:nvPr/>
        </p:nvSpPr>
        <p:spPr>
          <a:xfrm>
            <a:off x="8618603" y="6088268"/>
            <a:ext cx="5184575" cy="576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16" tIns="65016" rIns="65016" bIns="65016" anchor="t">
            <a:noAutofit/>
          </a:bodyPr>
          <a:lstStyle>
            <a:lvl1pPr marL="0" marR="0" indent="0" algn="ctr" defTabSz="1300346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ctr" defTabSz="1300346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ctr" defTabSz="1300346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defTabSz="1300346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defTabSz="1300346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666727" marR="0" indent="-444455" algn="l" defTabSz="58414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182" marR="0" indent="-444455" algn="l" defTabSz="58414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5637" marR="0" indent="-444455" algn="l" defTabSz="58414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091" marR="0" indent="-444455" algn="l" defTabSz="58414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ctr" defTabSz="1300346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1102525" y="8769515"/>
            <a:ext cx="186248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 w="18000">
                  <a:solidFill>
                    <a:srgbClr val="00A2FF">
                      <a:lumMod val="75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Tutti i diritti              sono riservati</a:t>
            </a:r>
          </a:p>
        </p:txBody>
      </p:sp>
      <p:sp>
        <p:nvSpPr>
          <p:cNvPr id="12" name="Sottotitolo 2">
            <a:extLst>
              <a:ext uri="{FF2B5EF4-FFF2-40B4-BE49-F238E27FC236}">
                <a16:creationId xmlns:a16="http://schemas.microsoft.com/office/drawing/2014/main" id="{6D3C8C52-F464-491A-9ABA-9EEAD8D563B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929038" y="1799226"/>
            <a:ext cx="11054082" cy="11249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it-IT" sz="720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GRAZIE PER L’ATTENZIONE</a:t>
            </a:r>
            <a:endParaRPr sz="7200" dirty="0">
              <a:ln w="0"/>
              <a:solidFill>
                <a:schemeClr val="bg2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833215D-4357-4E63-833B-C0D67651AC11}"/>
              </a:ext>
            </a:extLst>
          </p:cNvPr>
          <p:cNvSpPr txBox="1"/>
          <p:nvPr/>
        </p:nvSpPr>
        <p:spPr>
          <a:xfrm>
            <a:off x="511299" y="8834228"/>
            <a:ext cx="4573396" cy="5334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0BAD2">
                    <a:lumMod val="40000"/>
                    <a:lumOff val="6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Dipartimento Formazione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90A31F5-22FD-4EC3-8AC7-2473E13A355E}"/>
              </a:ext>
            </a:extLst>
          </p:cNvPr>
          <p:cNvSpPr txBox="1"/>
          <p:nvPr/>
        </p:nvSpPr>
        <p:spPr>
          <a:xfrm>
            <a:off x="6314008" y="3374960"/>
            <a:ext cx="3277051" cy="3737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PROGETTAZIONE:</a:t>
            </a: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COLLABORAZIONE:</a:t>
            </a: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CONSULENZA TECNICA:</a:t>
            </a: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SUPERVISIONE:</a:t>
            </a: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REALIZZAZIONE GRAFICA:</a:t>
            </a: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SPEAKER:</a:t>
            </a: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AF5526A-DF49-46C8-A236-FCACCD29F356}"/>
              </a:ext>
            </a:extLst>
          </p:cNvPr>
          <p:cNvSpPr txBox="1"/>
          <p:nvPr/>
        </p:nvSpPr>
        <p:spPr>
          <a:xfrm>
            <a:off x="9958784" y="3374960"/>
            <a:ext cx="2818657" cy="3737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ALBERTO PROTTI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MARCO GAZZARRINI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GILBERTO SEBASTIANI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COMMISSIONE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FORMAZIONE FISE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KARIN QUARTA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SERENA ROMANO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ROSSELLA ROMANO</a:t>
            </a:r>
          </a:p>
        </p:txBody>
      </p:sp>
      <p:pic>
        <p:nvPicPr>
          <p:cNvPr id="9" name="Immagine 8" descr="Immagine che contiene giocattolo, idrante, disegnando&#10;&#10;Descrizione generata automaticamente">
            <a:extLst>
              <a:ext uri="{FF2B5EF4-FFF2-40B4-BE49-F238E27FC236}">
                <a16:creationId xmlns:a16="http://schemas.microsoft.com/office/drawing/2014/main" id="{E31808F3-C215-4912-B9F2-3580B5FD8C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6" t="16973" r="15073" b="16095"/>
          <a:stretch/>
        </p:blipFill>
        <p:spPr>
          <a:xfrm>
            <a:off x="-1442990" y="-307776"/>
            <a:ext cx="9063872" cy="82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0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2" grpId="0" build="p" animBg="1"/>
    </p:bldLst>
  </p:timing>
</p:sld>
</file>

<file path=ppt/theme/theme1.xml><?xml version="1.0" encoding="utf-8"?>
<a:theme xmlns:a="http://schemas.openxmlformats.org/drawingml/2006/main" name="Cornice">
  <a:themeElements>
    <a:clrScheme name="Cornic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rnic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rnic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25131</TotalTime>
  <Words>275</Words>
  <Application>Microsoft Office PowerPoint</Application>
  <PresentationFormat>Personalizzato</PresentationFormat>
  <Paragraphs>48</Paragraphs>
  <Slides>6</Slides>
  <Notes>2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Calibri</vt:lpstr>
      <vt:lpstr>Corbel</vt:lpstr>
      <vt:lpstr>Gill Sans MT</vt:lpstr>
      <vt:lpstr>Helvetica Neue</vt:lpstr>
      <vt:lpstr>Wingdings 2</vt:lpstr>
      <vt:lpstr>Cornice</vt:lpstr>
      <vt:lpstr>Presentazione standard di PowerPoint</vt:lpstr>
      <vt:lpstr>Presentazione standard di PowerPoint</vt:lpstr>
      <vt:lpstr>TECNICA EQUESTRE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nnnnvujydfytdyxdjyrxyjfrj</dc:title>
  <dc:creator>Alberto</dc:creator>
  <cp:lastModifiedBy>Francesco Stolfi</cp:lastModifiedBy>
  <cp:revision>1707</cp:revision>
  <dcterms:modified xsi:type="dcterms:W3CDTF">2020-08-13T08:59:18Z</dcterms:modified>
  <cp:contentStatus/>
</cp:coreProperties>
</file>