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88" r:id="rId1"/>
  </p:sldMasterIdLst>
  <p:notesMasterIdLst>
    <p:notesMasterId r:id="rId27"/>
  </p:notesMasterIdLst>
  <p:handoutMasterIdLst>
    <p:handoutMasterId r:id="rId28"/>
  </p:handoutMasterIdLst>
  <p:sldIdLst>
    <p:sldId id="3140" r:id="rId2"/>
    <p:sldId id="3141" r:id="rId3"/>
    <p:sldId id="1380" r:id="rId4"/>
    <p:sldId id="334" r:id="rId5"/>
    <p:sldId id="350" r:id="rId6"/>
    <p:sldId id="351" r:id="rId7"/>
    <p:sldId id="352" r:id="rId8"/>
    <p:sldId id="353" r:id="rId9"/>
    <p:sldId id="354" r:id="rId10"/>
    <p:sldId id="1914" r:id="rId11"/>
    <p:sldId id="1918" r:id="rId12"/>
    <p:sldId id="1921" r:id="rId13"/>
    <p:sldId id="1920" r:id="rId14"/>
    <p:sldId id="1923" r:id="rId15"/>
    <p:sldId id="3130" r:id="rId16"/>
    <p:sldId id="3131" r:id="rId17"/>
    <p:sldId id="3132" r:id="rId18"/>
    <p:sldId id="3133" r:id="rId19"/>
    <p:sldId id="3134" r:id="rId20"/>
    <p:sldId id="3135" r:id="rId21"/>
    <p:sldId id="3136" r:id="rId22"/>
    <p:sldId id="3137" r:id="rId23"/>
    <p:sldId id="3138" r:id="rId24"/>
    <p:sldId id="3139" r:id="rId25"/>
    <p:sldId id="3129" r:id="rId26"/>
  </p:sldIdLst>
  <p:sldSz cx="13004800" cy="97536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98CBup4Ne00/jUYqDjf/pA==" hashData="JWH9gLINcNtHPEm9wc3eSfoqmc8="/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594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5" autoAdjust="0"/>
    <p:restoredTop sz="99667" autoAdjust="0"/>
  </p:normalViewPr>
  <p:slideViewPr>
    <p:cSldViewPr>
      <p:cViewPr varScale="1">
        <p:scale>
          <a:sx n="58" d="100"/>
          <a:sy n="58" d="100"/>
        </p:scale>
        <p:origin x="1128" y="6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44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3992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225BED2-E1B9-4198-B970-3718EF0B49E7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1868A57-3B10-4409-B8E1-D631AD677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514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47210" y="4861441"/>
            <a:ext cx="5209646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519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7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5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29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0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83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460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038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61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06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33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93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83734"/>
            <a:ext cx="9751060" cy="7586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888281" y="1083734"/>
            <a:ext cx="3120340" cy="7586135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171" y="1846682"/>
            <a:ext cx="7802880" cy="4629709"/>
          </a:xfrm>
        </p:spPr>
        <p:txBody>
          <a:bodyPr anchor="b">
            <a:normAutofit/>
          </a:bodyPr>
          <a:lstStyle>
            <a:lvl1pPr algn="l">
              <a:defRPr sz="7680" spc="-142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49" y="6642128"/>
            <a:ext cx="7802880" cy="1300480"/>
          </a:xfrm>
        </p:spPr>
        <p:txBody>
          <a:bodyPr anchor="t">
            <a:normAutofit/>
          </a:bodyPr>
          <a:lstStyle>
            <a:lvl1pPr marL="0" indent="0" algn="l">
              <a:buNone/>
              <a:defRPr sz="2844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844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860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27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6400" y="1408853"/>
            <a:ext cx="3007360" cy="704426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5773" y="1235456"/>
            <a:ext cx="7802880" cy="7282688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90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2218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81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73" y="1846682"/>
            <a:ext cx="7802880" cy="4629709"/>
          </a:xfrm>
        </p:spPr>
        <p:txBody>
          <a:bodyPr anchor="b">
            <a:normAutofit/>
          </a:bodyPr>
          <a:lstStyle>
            <a:lvl1pPr>
              <a:defRPr sz="7680" b="0" spc="-142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5280" y="6645453"/>
            <a:ext cx="7802880" cy="1300480"/>
          </a:xfrm>
        </p:spPr>
        <p:txBody>
          <a:bodyPr anchor="t">
            <a:normAutofit/>
          </a:bodyPr>
          <a:lstStyle>
            <a:lvl1pPr marL="0" indent="0">
              <a:buNone/>
              <a:defRPr sz="2844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5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773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9328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47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5773" y="1455767"/>
            <a:ext cx="3706368" cy="1148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5773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9694" y="1455769"/>
            <a:ext cx="3706368" cy="115651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9694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40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87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49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773" y="1235456"/>
            <a:ext cx="7802880" cy="7282688"/>
          </a:xfrm>
        </p:spPr>
        <p:txBody>
          <a:bodyPr/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46752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55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8688" y="1091441"/>
            <a:ext cx="8656246" cy="758179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51078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32375" y="9040144"/>
            <a:ext cx="6305618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24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79399"/>
            <a:ext cx="3673163" cy="7581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780" y="1598348"/>
            <a:ext cx="3143982" cy="654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603588" y="1079399"/>
            <a:ext cx="409651" cy="758179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219" y="1228954"/>
            <a:ext cx="7802880" cy="728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963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7219" y="9040144"/>
            <a:ext cx="630561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079" y="9040144"/>
            <a:ext cx="163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4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08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4267" kern="1200" spc="-8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60092" indent="-260092" algn="l" defTabSz="1300460" rtl="0" eaLnBrk="1" latinLnBrk="0" hangingPunct="1">
        <a:lnSpc>
          <a:spcPct val="90000"/>
        </a:lnSpc>
        <a:spcBef>
          <a:spcPts val="1707"/>
        </a:spcBef>
        <a:buClr>
          <a:schemeClr val="accent1"/>
        </a:buClr>
        <a:buFont typeface="Wingdings 2" pitchFamily="18" charset="2"/>
        <a:buChar char=""/>
        <a:defRPr sz="27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418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1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8EBE05-DA0F-4629-84AA-3323DDD70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8000" r="15350" b="38450"/>
          <a:stretch/>
        </p:blipFill>
        <p:spPr>
          <a:xfrm>
            <a:off x="2626253" y="759701"/>
            <a:ext cx="7800867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E2364B6-1FA9-4EA5-870B-0B71C21AC74A}"/>
              </a:ext>
            </a:extLst>
          </p:cNvPr>
          <p:cNvSpPr/>
          <p:nvPr/>
        </p:nvSpPr>
        <p:spPr>
          <a:xfrm>
            <a:off x="1063511" y="4770807"/>
            <a:ext cx="109263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00460">
              <a:lnSpc>
                <a:spcPct val="90000"/>
              </a:lnSpc>
              <a:spcBef>
                <a:spcPts val="1707"/>
              </a:spcBef>
              <a:buClr>
                <a:srgbClr val="40BAD2"/>
              </a:buClr>
            </a:pPr>
            <a:r>
              <a:rPr lang="it-IT" sz="9000" b="1" dirty="0">
                <a:ln w="0"/>
                <a:solidFill>
                  <a:srgbClr val="BFBFBF">
                    <a:lumMod val="50000"/>
                  </a:srgb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ISTRUTTORI DI BASE</a:t>
            </a:r>
          </a:p>
        </p:txBody>
      </p:sp>
    </p:spTree>
    <p:extLst>
      <p:ext uri="{BB962C8B-B14F-4D97-AF65-F5344CB8AC3E}">
        <p14:creationId xmlns:p14="http://schemas.microsoft.com/office/powerpoint/2010/main" val="106445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3598" y="7569483"/>
            <a:ext cx="11094517" cy="1598464"/>
          </a:xfrm>
        </p:spPr>
        <p:txBody>
          <a:bodyPr/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LA BARDATURA</a:t>
            </a:r>
          </a:p>
        </p:txBody>
      </p:sp>
      <p:sp>
        <p:nvSpPr>
          <p:cNvPr id="3" name="Rettangolo 2"/>
          <p:cNvSpPr/>
          <p:nvPr/>
        </p:nvSpPr>
        <p:spPr>
          <a:xfrm>
            <a:off x="415759" y="1246526"/>
            <a:ext cx="5616623" cy="6194502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0" scaled="1"/>
            <a:tileRect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130032" tIns="65017" rIns="130032" bIns="65017">
            <a:spAutoFit/>
          </a:bodyPr>
          <a:lstStyle/>
          <a:p>
            <a:pPr algn="l"/>
            <a:r>
              <a:rPr lang="it-IT" sz="3400" dirty="0">
                <a:solidFill>
                  <a:schemeClr val="bg2">
                    <a:lumMod val="50000"/>
                  </a:schemeClr>
                </a:solidFill>
              </a:rPr>
              <a:t>Quando si sceglie una testiera completa di imboccatura bisogna fare molta attenzione alla conformazione della testa del cavallo; in particolare a tre punti : </a:t>
            </a:r>
          </a:p>
          <a:p>
            <a:pPr marL="342900" indent="-342900" algn="l">
              <a:buFontTx/>
              <a:buChar char="-"/>
            </a:pPr>
            <a:r>
              <a:rPr lang="it-IT" sz="3400" dirty="0">
                <a:solidFill>
                  <a:schemeClr val="bg2">
                    <a:lumMod val="50000"/>
                  </a:schemeClr>
                </a:solidFill>
              </a:rPr>
              <a:t>Base delle orecchie e sincipite</a:t>
            </a:r>
          </a:p>
          <a:p>
            <a:pPr marL="342900" indent="-342900" algn="l">
              <a:buFontTx/>
              <a:buChar char="-"/>
            </a:pPr>
            <a:r>
              <a:rPr lang="it-IT" sz="3400" dirty="0">
                <a:solidFill>
                  <a:schemeClr val="bg2">
                    <a:lumMod val="50000"/>
                  </a:schemeClr>
                </a:solidFill>
              </a:rPr>
              <a:t>Zigomi</a:t>
            </a:r>
          </a:p>
          <a:p>
            <a:pPr marL="342900" indent="-342900" algn="l">
              <a:buFontTx/>
              <a:buChar char="-"/>
            </a:pPr>
            <a:r>
              <a:rPr lang="it-IT" sz="3400" dirty="0">
                <a:solidFill>
                  <a:schemeClr val="bg2">
                    <a:lumMod val="50000"/>
                  </a:schemeClr>
                </a:solidFill>
              </a:rPr>
              <a:t>Connessure labiali (riferite all’imboccatura)</a:t>
            </a:r>
          </a:p>
          <a:p>
            <a:pPr marL="342900" indent="-342900" algn="l">
              <a:buFontTx/>
              <a:buChar char="-"/>
            </a:pP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2" descr="http://brand.fouganza.com/IT/files/assets/44432271-13-foug-it-consiglio-come-scegliere-la-taglia-della-testiera/images/1106-13-foug-pho-ww-ph1-it.gif"/>
          <p:cNvPicPr>
            <a:picLocks noChangeAspect="1" noChangeArrowheads="1"/>
          </p:cNvPicPr>
          <p:nvPr/>
        </p:nvPicPr>
        <p:blipFill rotWithShape="1">
          <a:blip r:embed="rId4" cstate="print">
            <a:lum bright="-30000"/>
          </a:blip>
          <a:srcRect t="1962" r="7962" b="1962"/>
          <a:stretch/>
        </p:blipFill>
        <p:spPr bwMode="auto">
          <a:xfrm>
            <a:off x="6317390" y="2312497"/>
            <a:ext cx="6069639" cy="390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415759" y="5308849"/>
            <a:ext cx="3614881" cy="569038"/>
          </a:xfrm>
          <a:prstGeom prst="rect">
            <a:avLst/>
          </a:prstGeom>
        </p:spPr>
        <p:txBody>
          <a:bodyPr wrap="square" lIns="130032" tIns="65017" rIns="130032" bIns="65017">
            <a:spAutoFit/>
          </a:bodyPr>
          <a:lstStyle/>
          <a:p>
            <a:pPr algn="l"/>
            <a:endParaRPr lang="it-IT" sz="2800" dirty="0">
              <a:solidFill>
                <a:schemeClr val="accent1">
                  <a:lumMod val="75000"/>
                </a:schemeClr>
              </a:solidFill>
              <a:latin typeface="Constanti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32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1085885" y="868023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D00E06-18CC-4F6E-BEE2-D0ADBBFAEF1D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21BEFD9-9626-45F2-88E5-F85EF61197DF}"/>
              </a:ext>
            </a:extLst>
          </p:cNvPr>
          <p:cNvSpPr/>
          <p:nvPr/>
        </p:nvSpPr>
        <p:spPr>
          <a:xfrm>
            <a:off x="1173808" y="403840"/>
            <a:ext cx="4896544" cy="830987"/>
          </a:xfrm>
          <a:prstGeom prst="rect">
            <a:avLst/>
          </a:prstGeom>
          <a:gradFill flip="none" rotWithShape="1">
            <a:gsLst>
              <a:gs pos="70000">
                <a:schemeClr val="accent2">
                  <a:lumMod val="40000"/>
                  <a:lumOff val="60000"/>
                </a:schemeClr>
              </a:gs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 TESTIERA .2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0AB550F-6A42-478B-8752-4F2B4531801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8FD206D-B3BC-4BD8-8AFF-5FA10D1824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10</a:t>
            </a:fld>
            <a:endParaRPr lang="it-IT"/>
          </a:p>
        </p:txBody>
      </p:sp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65EECA5-6D28-4E40-A7A9-68005E087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89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15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5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15759" y="5308849"/>
            <a:ext cx="3614881" cy="569038"/>
          </a:xfrm>
          <a:prstGeom prst="rect">
            <a:avLst/>
          </a:prstGeom>
        </p:spPr>
        <p:txBody>
          <a:bodyPr wrap="square" lIns="130032" tIns="65017" rIns="130032" bIns="65017">
            <a:spAutoFit/>
          </a:bodyPr>
          <a:lstStyle/>
          <a:p>
            <a:pPr algn="l"/>
            <a:endParaRPr lang="it-IT" sz="2800" dirty="0">
              <a:solidFill>
                <a:schemeClr val="accent1">
                  <a:lumMod val="75000"/>
                </a:schemeClr>
              </a:solidFill>
              <a:latin typeface="Constantia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8837" y="876645"/>
            <a:ext cx="9480282" cy="1347021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Tipi di filetti ammessi in Dressage</a:t>
            </a:r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.</a:t>
            </a:r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1                                 </a:t>
            </a:r>
            <a:r>
              <a:rPr lang="it-IT" sz="31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(sia in metallo che in plastica dura)</a:t>
            </a:r>
            <a:endParaRPr lang="it-IT" sz="4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530097" y="2002890"/>
            <a:ext cx="6208185" cy="5632301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it-IT" sz="3600" dirty="0">
                <a:solidFill>
                  <a:schemeClr val="bg2">
                    <a:lumMod val="50000"/>
                  </a:schemeClr>
                </a:solidFill>
              </a:rPr>
              <a:t>1. Filetto snodato ad anelli scorrevoli</a:t>
            </a:r>
          </a:p>
          <a:p>
            <a:pPr algn="ctr"/>
            <a:r>
              <a:rPr lang="it-IT" sz="3600" dirty="0">
                <a:solidFill>
                  <a:schemeClr val="bg2">
                    <a:lumMod val="50000"/>
                  </a:schemeClr>
                </a:solidFill>
              </a:rPr>
              <a:t>2. a/b/c Filetto a doppio snodo con anelli scorrevoli, con la piastrina o oliva centrali (il pezzo centrale dovrebbe essere arrotondato).  Anelli a D permessi</a:t>
            </a:r>
          </a:p>
          <a:p>
            <a:pPr algn="ctr"/>
            <a:r>
              <a:rPr lang="it-IT" sz="3600" dirty="0">
                <a:solidFill>
                  <a:schemeClr val="bg2">
                    <a:lumMod val="50000"/>
                  </a:schemeClr>
                </a:solidFill>
              </a:rPr>
              <a:t>3. Filetto a olive</a:t>
            </a:r>
          </a:p>
          <a:p>
            <a:pPr algn="ctr"/>
            <a:r>
              <a:rPr lang="it-IT" sz="3600" dirty="0">
                <a:solidFill>
                  <a:schemeClr val="bg2">
                    <a:lumMod val="50000"/>
                  </a:schemeClr>
                </a:solidFill>
              </a:rPr>
              <a:t>4. Filetto a "D"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8" y="3220616"/>
            <a:ext cx="5782320" cy="2891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94952FC-79EC-45E8-99E8-1AC571B7AEB2}"/>
              </a:ext>
            </a:extLst>
          </p:cNvPr>
          <p:cNvSpPr txBox="1">
            <a:spLocks/>
          </p:cNvSpPr>
          <p:nvPr/>
        </p:nvSpPr>
        <p:spPr>
          <a:xfrm>
            <a:off x="826628" y="7702211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96721B0-9D33-49C4-A9E8-7DBF32DA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0" y="7686024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9A61D79-D341-4280-BB2C-AC771BB00B44}"/>
              </a:ext>
            </a:extLst>
          </p:cNvPr>
          <p:cNvSpPr txBox="1"/>
          <p:nvPr/>
        </p:nvSpPr>
        <p:spPr>
          <a:xfrm>
            <a:off x="11078915" y="8812963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7A16D37-F3A6-4E13-994A-5138E8AE5DD7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A4F781-3FE4-45B6-A8E3-34650B9ED3DE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8BAA180-50E9-45EC-900D-CEF2E585A5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11</a:t>
            </a:fld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23B33AA-D465-4353-AD2A-39961319A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74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15759" y="5308849"/>
            <a:ext cx="3614881" cy="569038"/>
          </a:xfrm>
          <a:prstGeom prst="rect">
            <a:avLst/>
          </a:prstGeom>
        </p:spPr>
        <p:txBody>
          <a:bodyPr wrap="square" lIns="130032" tIns="65017" rIns="130032" bIns="65017">
            <a:spAutoFit/>
          </a:bodyPr>
          <a:lstStyle/>
          <a:p>
            <a:pPr algn="l"/>
            <a:endParaRPr lang="it-IT" sz="2800" dirty="0">
              <a:solidFill>
                <a:schemeClr val="accent1">
                  <a:lumMod val="75000"/>
                </a:schemeClr>
              </a:solidFill>
              <a:latin typeface="Constantia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449035" y="2268784"/>
            <a:ext cx="5720982" cy="526296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tint val="66000"/>
                  <a:satMod val="160000"/>
                </a:schemeClr>
              </a:gs>
              <a:gs pos="50000">
                <a:schemeClr val="accent3">
                  <a:lumMod val="50000"/>
                  <a:tint val="44500"/>
                  <a:satMod val="160000"/>
                </a:schemeClr>
              </a:gs>
              <a:gs pos="100000">
                <a:schemeClr val="accent3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5. Filetto ad olive con aste</a:t>
            </a:r>
          </a:p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6. Filetto con aste e anelli          scorrevoli (</a:t>
            </a:r>
            <a:r>
              <a:rPr lang="it-IT" sz="2800" dirty="0" err="1">
                <a:solidFill>
                  <a:schemeClr val="bg2">
                    <a:lumMod val="50000"/>
                  </a:schemeClr>
                </a:solidFill>
              </a:rPr>
              <a:t>Fulmer</a:t>
            </a:r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7. Filetto snodato solo con aste superiori</a:t>
            </a:r>
          </a:p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8. Filetto </a:t>
            </a:r>
            <a:r>
              <a:rPr lang="it-IT" sz="2800" dirty="0" err="1">
                <a:solidFill>
                  <a:schemeClr val="bg2">
                    <a:lumMod val="50000"/>
                  </a:schemeClr>
                </a:solidFill>
              </a:rPr>
              <a:t>Baucher</a:t>
            </a:r>
            <a:endParaRPr lang="it-IT" sz="28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9. Filetto con cannone rigido (permesso anche con il cannone curvo e con gli anelli a olive)</a:t>
            </a:r>
          </a:p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10. Filetto rotante con snodo girevole</a:t>
            </a:r>
          </a:p>
          <a:p>
            <a:pPr algn="ctr"/>
            <a:r>
              <a:rPr lang="it-IT" sz="2800" dirty="0">
                <a:solidFill>
                  <a:schemeClr val="bg2">
                    <a:lumMod val="50000"/>
                  </a:schemeClr>
                </a:solidFill>
              </a:rPr>
              <a:t>11. Filetto a doppio snodo con anellino centrale girevole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2845362"/>
            <a:ext cx="5003600" cy="4073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C2A26759-36EE-4C54-ACFA-83BE4382DAAE}"/>
              </a:ext>
            </a:extLst>
          </p:cNvPr>
          <p:cNvSpPr txBox="1">
            <a:spLocks/>
          </p:cNvSpPr>
          <p:nvPr/>
        </p:nvSpPr>
        <p:spPr>
          <a:xfrm>
            <a:off x="833598" y="7562507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5FF073C-31E5-4254-B99B-0A0EED34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6320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0050D2B-04B0-4DA1-99B9-3524EF07CC8B}"/>
              </a:ext>
            </a:extLst>
          </p:cNvPr>
          <p:cNvSpPr txBox="1"/>
          <p:nvPr/>
        </p:nvSpPr>
        <p:spPr>
          <a:xfrm>
            <a:off x="11107567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BF7ED79-6B29-489F-9C4F-DF59FC6DA7CA}"/>
              </a:ext>
            </a:extLst>
          </p:cNvPr>
          <p:cNvSpPr/>
          <p:nvPr/>
        </p:nvSpPr>
        <p:spPr>
          <a:xfrm>
            <a:off x="258916" y="879440"/>
            <a:ext cx="9480282" cy="1347021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Tipi di filetti ammessi in Dressage</a:t>
            </a:r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.</a:t>
            </a:r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2                                 </a:t>
            </a:r>
            <a:r>
              <a:rPr lang="it-IT" sz="31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(sia in metallo che in plastica dura)</a:t>
            </a:r>
            <a:endParaRPr lang="it-IT" sz="4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A2771E4-594E-404C-BC08-850EF77E3542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9F57895-844F-4653-99C8-691C6053F107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E31654-69BF-4FBC-8B6F-725F6F70A5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12</a:t>
            </a:fld>
            <a:endParaRPr lang="it-IT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D48225F-C07B-4513-BF98-04DAA0213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29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3598" y="7557283"/>
            <a:ext cx="11094517" cy="1598464"/>
          </a:xfrm>
        </p:spPr>
        <p:txBody>
          <a:bodyPr/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LA BARDATURA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415759" y="5308849"/>
            <a:ext cx="3614881" cy="569038"/>
          </a:xfrm>
          <a:prstGeom prst="rect">
            <a:avLst/>
          </a:prstGeom>
        </p:spPr>
        <p:txBody>
          <a:bodyPr wrap="square" lIns="130032" tIns="65017" rIns="130032" bIns="65017">
            <a:spAutoFit/>
          </a:bodyPr>
          <a:lstStyle/>
          <a:p>
            <a:pPr algn="l"/>
            <a:endParaRPr lang="it-IT" sz="2800" dirty="0">
              <a:solidFill>
                <a:schemeClr val="accent1">
                  <a:lumMod val="75000"/>
                </a:schemeClr>
              </a:solidFill>
              <a:latin typeface="Constanti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9" y="2571271"/>
            <a:ext cx="5590256" cy="4395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6664123" y="3271705"/>
            <a:ext cx="5411905" cy="2862312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it-IT" sz="3600" dirty="0">
                <a:solidFill>
                  <a:schemeClr val="bg2">
                    <a:lumMod val="50000"/>
                  </a:schemeClr>
                </a:solidFill>
              </a:rPr>
              <a:t>12. Filetto rotante con il pezzo centrale girevole</a:t>
            </a:r>
          </a:p>
          <a:p>
            <a:pPr algn="ctr"/>
            <a:r>
              <a:rPr lang="it-IT" sz="3600" dirty="0">
                <a:solidFill>
                  <a:schemeClr val="bg2">
                    <a:lumMod val="50000"/>
                  </a:schemeClr>
                </a:solidFill>
              </a:rPr>
              <a:t>13. Filetto rotante con il pezzo centrale girevole ed anelli ad occhiello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1038548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29197AB-1611-4601-BC44-F11A84C8B4AC}"/>
              </a:ext>
            </a:extLst>
          </p:cNvPr>
          <p:cNvSpPr/>
          <p:nvPr/>
        </p:nvSpPr>
        <p:spPr>
          <a:xfrm>
            <a:off x="259419" y="885671"/>
            <a:ext cx="9480282" cy="1347021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Tipi di filetti ammessi in Dressage</a:t>
            </a:r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.</a:t>
            </a:r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3                                 </a:t>
            </a:r>
            <a:r>
              <a:rPr lang="it-IT" sz="31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(sia in metallo che in plastica dura)</a:t>
            </a:r>
            <a:endParaRPr lang="it-IT" sz="4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5E3D677-E09F-4745-8EAA-ADE8225585B4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4E08FFA-206E-4F8C-BF51-5DE4C3053E3C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6F990F7-B8EE-4996-886D-F26E4D0855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13</a:t>
            </a:fld>
            <a:endParaRPr lang="it-IT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3E35792-7EED-49F5-BB31-B49874450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29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02F27F78-0524-4A21-A613-A208D1073DB9}"/>
              </a:ext>
            </a:extLst>
          </p:cNvPr>
          <p:cNvSpPr/>
          <p:nvPr/>
        </p:nvSpPr>
        <p:spPr>
          <a:xfrm>
            <a:off x="8359953" y="2197424"/>
            <a:ext cx="3358262" cy="124135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endParaRPr lang="it-IT" sz="21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algn="r"/>
            <a:r>
              <a:rPr lang="it-IT" sz="3200" b="1" dirty="0">
                <a:ln w="10160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 Medium"/>
              </a:rPr>
              <a:t>PELHAM</a:t>
            </a:r>
          </a:p>
          <a:p>
            <a:endParaRPr lang="it-IT" sz="21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3273" y="1473156"/>
            <a:ext cx="3506095" cy="5794393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Altri tipi di </a:t>
            </a:r>
            <a:r>
              <a:rPr lang="it-IT" sz="46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imboccatureammesse</a:t>
            </a:r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 in     Salto Ostacoli e nel Cross del C.C.E. .1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171748" y="6553091"/>
            <a:ext cx="3868520" cy="124135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endParaRPr lang="it-IT" sz="21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algn="ctr"/>
            <a:r>
              <a:rPr lang="it-IT" sz="3200" b="1" dirty="0">
                <a:ln w="10160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 Medium"/>
              </a:rPr>
              <a:t>FILETTO PESSOA</a:t>
            </a:r>
          </a:p>
          <a:p>
            <a:endParaRPr lang="it-IT" sz="21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320542" y="6536464"/>
            <a:ext cx="4145916" cy="124135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endParaRPr lang="it-IT" sz="2100" b="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algn="ctr"/>
            <a:r>
              <a:rPr lang="it-IT" sz="3200" b="1" dirty="0">
                <a:ln w="10160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 Medium"/>
              </a:rPr>
              <a:t>KIMBERWICK</a:t>
            </a:r>
          </a:p>
          <a:p>
            <a:endParaRPr lang="it-IT" sz="2100" b="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124940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D2B432D-9B95-47F0-8461-1246A994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4" r="68503" b="21168"/>
          <a:stretch/>
        </p:blipFill>
        <p:spPr bwMode="auto">
          <a:xfrm>
            <a:off x="5638304" y="1166351"/>
            <a:ext cx="3968940" cy="2718049"/>
          </a:xfrm>
          <a:prstGeom prst="rect">
            <a:avLst/>
          </a:prstGeom>
          <a:solidFill>
            <a:srgbClr val="0070C0"/>
          </a:solidFill>
          <a:ln w="38100" cap="sq">
            <a:solidFill>
              <a:schemeClr val="tx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41" t="1904" b="21168"/>
          <a:stretch/>
        </p:blipFill>
        <p:spPr bwMode="auto">
          <a:xfrm>
            <a:off x="8320542" y="4128158"/>
            <a:ext cx="4224340" cy="2613991"/>
          </a:xfrm>
          <a:prstGeom prst="rect">
            <a:avLst/>
          </a:prstGeom>
          <a:solidFill>
            <a:schemeClr val="accent1"/>
          </a:solidFill>
          <a:ln w="38100" cap="sq">
            <a:solidFill>
              <a:schemeClr val="tx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90F96DB-8EB1-46EE-B540-5B9C2E0F9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06" t="1904" r="36238" b="21168"/>
          <a:stretch/>
        </p:blipFill>
        <p:spPr bwMode="auto">
          <a:xfrm>
            <a:off x="4210702" y="4087167"/>
            <a:ext cx="3868520" cy="2686898"/>
          </a:xfrm>
          <a:prstGeom prst="rect">
            <a:avLst/>
          </a:prstGeom>
          <a:solidFill>
            <a:schemeClr val="accent1"/>
          </a:solidFill>
          <a:ln w="38100" cap="sq">
            <a:solidFill>
              <a:schemeClr val="tx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D1DBDCA-2E1E-4FD2-8F30-AA13F22EBE55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AFC527E-1B9D-4B29-BBE8-7B8A78059C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14</a:t>
            </a:fld>
            <a:endParaRPr lang="it-IT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495300F-59B1-4A67-9C92-8E77A1A25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58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4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4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4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4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7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4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4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1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4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4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750"/>
                            </p:stCondLst>
                            <p:childTnLst>
                              <p:par>
                                <p:cTn id="3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4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4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2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4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4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6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 animBg="1"/>
      <p:bldP spid="11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514192" y="1450319"/>
            <a:ext cx="3533373" cy="57943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0500">
                <a:schemeClr val="accent2">
                  <a:lumMod val="40000"/>
                  <a:lumOff val="60000"/>
                </a:schemeClr>
              </a:gs>
              <a:gs pos="41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Altri tipi di </a:t>
            </a:r>
            <a:r>
              <a:rPr lang="it-IT" sz="46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imboccatureammesse</a:t>
            </a:r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 in     Salto Ostacoli e nel Cross del C.C.E. .2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103258" y="866803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45685414-E099-489D-A835-DB38F2BEF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3748" r="6563" b="2662"/>
          <a:stretch/>
        </p:blipFill>
        <p:spPr bwMode="auto">
          <a:xfrm rot="331939">
            <a:off x="5173056" y="1295517"/>
            <a:ext cx="4380774" cy="6163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C338754-72DC-4225-8B75-9F48AD235B75}"/>
              </a:ext>
            </a:extLst>
          </p:cNvPr>
          <p:cNvSpPr/>
          <p:nvPr/>
        </p:nvSpPr>
        <p:spPr>
          <a:xfrm>
            <a:off x="9152126" y="1767863"/>
            <a:ext cx="3363188" cy="13234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cap="none" spc="50" dirty="0">
                <a:ln w="9525" cmpd="sng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FILETTO ELEVATORE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34AEAF8-6557-4C60-A7EE-6FD7C404A049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34F5674-7240-4A0F-B5C4-4A073C606A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15</a:t>
            </a:fld>
            <a:endParaRPr lang="it-IT"/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BF69F78-7EC4-4E0A-87C5-4E9EE1339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89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518374" y="1424402"/>
            <a:ext cx="3499589" cy="5794393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Altri tipi di </a:t>
            </a:r>
            <a:r>
              <a:rPr lang="it-IT" sz="4600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imboccatureammesse</a:t>
            </a:r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 in     Salto Ostacoli e nel Cross del C.C.E. .3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103258" y="866803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2" name="Picture 2" descr="Immagine correlata">
            <a:extLst>
              <a:ext uri="{FF2B5EF4-FFF2-40B4-BE49-F238E27FC236}">
                <a16:creationId xmlns:a16="http://schemas.microsoft.com/office/drawing/2014/main" id="{28C53923-7878-4D07-87F5-C5A5E1A0A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9000" r="5967" b="7500"/>
          <a:stretch/>
        </p:blipFill>
        <p:spPr bwMode="auto">
          <a:xfrm>
            <a:off x="5139272" y="1585365"/>
            <a:ext cx="5597359" cy="53111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C338754-72DC-4225-8B75-9F48AD235B75}"/>
              </a:ext>
            </a:extLst>
          </p:cNvPr>
          <p:cNvSpPr/>
          <p:nvPr/>
        </p:nvSpPr>
        <p:spPr>
          <a:xfrm>
            <a:off x="9152126" y="1767863"/>
            <a:ext cx="3363188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spc="50" dirty="0">
                <a:ln w="9525" cmpd="sng">
                  <a:noFill/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HACKAMORE</a:t>
            </a:r>
            <a:endParaRPr lang="it-IT" sz="4000" b="1" cap="none" spc="50" dirty="0">
              <a:ln w="9525" cmpd="sng">
                <a:noFill/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157FEA5-5FEC-4DD3-AA46-D7A4AA069216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4EB4AD-2FB5-4EA5-9154-04D4262E0D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16</a:t>
            </a:fld>
            <a:endParaRPr lang="it-IT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537233F-C721-45E5-AA03-76EB6D936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19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751279" y="1316365"/>
            <a:ext cx="10801200" cy="839190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TIPI DI CAPEZZINE.1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103258" y="866803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336F3FC-B05F-4596-B3DF-2D8E01839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5" b="67291"/>
          <a:stretch/>
        </p:blipFill>
        <p:spPr bwMode="auto">
          <a:xfrm rot="418961">
            <a:off x="6615375" y="2467383"/>
            <a:ext cx="5616624" cy="4816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F2AE4B2-7EF7-4F88-B6DE-B9CFC3E4E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3" b="65472"/>
          <a:stretch/>
        </p:blipFill>
        <p:spPr bwMode="auto">
          <a:xfrm rot="382234">
            <a:off x="1101800" y="2753408"/>
            <a:ext cx="4891128" cy="4340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D429109-5935-4A8D-952A-2E0974399EFB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8F6AED8-6D36-49E0-9B65-5DFC16AD9A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17</a:t>
            </a:fld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A492A86-7038-4940-BC48-29395E3E5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7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823091" y="1377039"/>
            <a:ext cx="10801200" cy="8391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40000">
                <a:schemeClr val="accent2">
                  <a:lumMod val="60000"/>
                  <a:lumOff val="40000"/>
                </a:scheme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TIPI DI CAPEZZINE.2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103258" y="866803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053E078-E600-437A-83AB-E8ED85544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5" r="58890" b="31042"/>
          <a:stretch/>
        </p:blipFill>
        <p:spPr bwMode="auto">
          <a:xfrm>
            <a:off x="1101800" y="2588362"/>
            <a:ext cx="5261281" cy="4902843"/>
          </a:xfrm>
          <a:prstGeom prst="rect">
            <a:avLst/>
          </a:prstGeom>
          <a:ln>
            <a:noFill/>
          </a:ln>
          <a:effectLst>
            <a:glow rad="228600">
              <a:schemeClr val="bg2">
                <a:lumMod val="75000"/>
                <a:alpha val="40000"/>
              </a:schemeClr>
            </a:glow>
            <a:softEdge rad="112500"/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89D8A95-BBD9-4BA8-81BA-7B41683E0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6" t="33343" r="2971" b="29810"/>
          <a:stretch/>
        </p:blipFill>
        <p:spPr bwMode="auto">
          <a:xfrm>
            <a:off x="6754150" y="2612073"/>
            <a:ext cx="5525267" cy="4798337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glow rad="228600">
              <a:schemeClr val="bg2">
                <a:lumMod val="75000"/>
                <a:alpha val="40000"/>
              </a:schemeClr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20C6F2-0EC4-4578-ABB3-65BEDA867AC0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CF24E90-D9F2-4E97-8A78-1DAE9C9E30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18</a:t>
            </a:fld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4FE8866-CBBB-4B85-B14B-86BB9CA87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79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850971" y="1406917"/>
            <a:ext cx="10801200" cy="83919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40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TIPI DI CAPEZZINE.3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883" y="936769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014243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F6EB2AC-95C8-4E30-9D76-0E86CB972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5" r="58890"/>
          <a:stretch/>
        </p:blipFill>
        <p:spPr bwMode="auto">
          <a:xfrm>
            <a:off x="1438804" y="2636202"/>
            <a:ext cx="4873786" cy="4131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6307A70-BD56-427B-9F77-EF5536946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0" t="69954" r="7288"/>
          <a:stretch/>
        </p:blipFill>
        <p:spPr bwMode="auto">
          <a:xfrm>
            <a:off x="6197018" y="2948212"/>
            <a:ext cx="5400599" cy="4532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DB57DCB-5B03-4B1E-9E06-3D3E1FFCC636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052C75B-BF46-4251-9ACF-836C698E36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19</a:t>
            </a:fld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B3D8285-10D1-4879-B10B-39A508470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9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A2497-27C4-4B7C-B13A-C3125A9D5866}"/>
              </a:ext>
            </a:extLst>
          </p:cNvPr>
          <p:cNvSpPr txBox="1"/>
          <p:nvPr/>
        </p:nvSpPr>
        <p:spPr>
          <a:xfrm>
            <a:off x="619869" y="1388635"/>
            <a:ext cx="8567650" cy="40318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3200" dirty="0">
                <a:solidFill>
                  <a:schemeClr val="tx2"/>
                </a:solidFill>
              </a:rPr>
              <a:t>Questa presentazione/testo fa parte del materiale</a:t>
            </a:r>
          </a:p>
          <a:p>
            <a:pPr algn="just"/>
            <a:r>
              <a:rPr lang="it-IT" sz="3200" dirty="0">
                <a:solidFill>
                  <a:schemeClr val="tx2"/>
                </a:solidFill>
              </a:rPr>
              <a:t>didattico realizzato dalla FISE la quale possiede i</a:t>
            </a:r>
          </a:p>
          <a:p>
            <a:pPr algn="just"/>
            <a:r>
              <a:rPr lang="it-IT" sz="3200" dirty="0">
                <a:solidFill>
                  <a:schemeClr val="tx2"/>
                </a:solidFill>
              </a:rPr>
              <a:t>diritti patrimoniali dell’opera. Pertanto tutte le informazioni, i dati, i contenuti editoriali, le immagini, i grafici, i disegni e, in generale, il materiale ivi contenuto e pubblicato (di seguito ‘i Contenuti’) sono protetti dalle leggi in materia di proprietà intellettuale.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FE78F6-02F2-4B3F-8331-1539D2A2C1AD}"/>
              </a:ext>
            </a:extLst>
          </p:cNvPr>
          <p:cNvSpPr txBox="1"/>
          <p:nvPr/>
        </p:nvSpPr>
        <p:spPr>
          <a:xfrm>
            <a:off x="889373" y="5686614"/>
            <a:ext cx="1154912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chemeClr val="tx2"/>
                </a:solidFill>
              </a:rPr>
              <a:t>L’Utente si obbliga a non copiare, modificare, creare lavori derivati</a:t>
            </a:r>
          </a:p>
          <a:p>
            <a:r>
              <a:rPr lang="it-IT" sz="3200" dirty="0">
                <a:solidFill>
                  <a:schemeClr val="tx2"/>
                </a:solidFill>
              </a:rPr>
              <a:t>da  o, comunque, disporre in qualsiasi altro modo dei Contenuti.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09CB991-F468-4D19-AEB0-D073D608E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821288" y="1547647"/>
            <a:ext cx="5027860" cy="8699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39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LA BRIGLIA.1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124940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D7564B2-FCCD-4400-B837-DE020EB3C94D}"/>
              </a:ext>
            </a:extLst>
          </p:cNvPr>
          <p:cNvSpPr/>
          <p:nvPr/>
        </p:nvSpPr>
        <p:spPr>
          <a:xfrm>
            <a:off x="305868" y="4084712"/>
            <a:ext cx="5658986" cy="2101074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pPr lvl="0" algn="ctr"/>
            <a:r>
              <a:rPr lang="it-IT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La BRIGLIA o MORSO e FILETTO  è una testiera composta da due imboccature, un morso e un filetto</a:t>
            </a:r>
          </a:p>
        </p:txBody>
      </p:sp>
      <p:pic>
        <p:nvPicPr>
          <p:cNvPr id="16" name="Picture 2" descr="http://www.allpepper.it/dressage/Brigliadescrizione.jpg">
            <a:extLst>
              <a:ext uri="{FF2B5EF4-FFF2-40B4-BE49-F238E27FC236}">
                <a16:creationId xmlns:a16="http://schemas.microsoft.com/office/drawing/2014/main" id="{B66F5EAB-714A-4210-9D18-BDC09988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3624" y="1140127"/>
            <a:ext cx="5701864" cy="66543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54EE9A-0681-4E78-9308-A0F96A1D7FA9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5322F56-62CC-4C01-B820-34026E0762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20</a:t>
            </a:fld>
            <a:endParaRPr lang="it-IT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E5E1C2F-0CF1-4F4B-AAF2-826F777B0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6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850971" y="1434127"/>
            <a:ext cx="5027860" cy="8699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40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LA BRIGLIA.2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109347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6" name="Picture 2" descr="http://www.allpepper.it/dressage/Brigliadescrizione.jpg">
            <a:extLst>
              <a:ext uri="{FF2B5EF4-FFF2-40B4-BE49-F238E27FC236}">
                <a16:creationId xmlns:a16="http://schemas.microsoft.com/office/drawing/2014/main" id="{B66F5EAB-714A-4210-9D18-BDC09988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7824" y="2573219"/>
            <a:ext cx="3427128" cy="3999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D8F68F3-087C-48EE-9D4A-0FA396A31D4B}"/>
              </a:ext>
            </a:extLst>
          </p:cNvPr>
          <p:cNvSpPr/>
          <p:nvPr/>
        </p:nvSpPr>
        <p:spPr>
          <a:xfrm>
            <a:off x="5896115" y="2429879"/>
            <a:ext cx="6502400" cy="4286287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130032" tIns="65017" rIns="130032" bIns="65017">
            <a:spAutoFit/>
          </a:bodyPr>
          <a:lstStyle/>
          <a:p>
            <a:pPr lvl="0" algn="ctr"/>
            <a:r>
              <a:rPr lang="it-IT" sz="540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 </a:t>
            </a:r>
            <a:r>
              <a:rPr lang="it-IT" sz="5400" b="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Il </a:t>
            </a:r>
            <a:r>
              <a:rPr lang="it-IT" sz="540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Filetto</a:t>
            </a:r>
            <a:r>
              <a:rPr lang="it-IT" sz="5400" b="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 ha un’azione diretta, mentre il </a:t>
            </a:r>
            <a:r>
              <a:rPr lang="it-IT" sz="540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Morso</a:t>
            </a:r>
            <a:r>
              <a:rPr lang="it-IT" sz="5400" b="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 </a:t>
            </a:r>
          </a:p>
          <a:p>
            <a:pPr lvl="0" algn="ctr"/>
            <a:r>
              <a:rPr lang="it-IT" sz="5400" b="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ha un’azione </a:t>
            </a:r>
          </a:p>
          <a:p>
            <a:pPr lvl="0" algn="ctr"/>
            <a:r>
              <a:rPr lang="it-IT" sz="5400" b="0" dirty="0">
                <a:solidFill>
                  <a:schemeClr val="bg2">
                    <a:lumMod val="50000"/>
                  </a:schemeClr>
                </a:solidFill>
                <a:latin typeface="Constantia"/>
              </a:rPr>
              <a:t>di leva </a:t>
            </a:r>
            <a:endParaRPr lang="it-IT" sz="5400" dirty="0">
              <a:solidFill>
                <a:schemeClr val="bg2">
                  <a:lumMod val="50000"/>
                </a:schemeClr>
              </a:solidFill>
              <a:latin typeface="Constantia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4724CDA-5AAF-40CB-8481-7702E0732FAD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B1AE72-9AF2-4B9B-834E-EE85644989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21</a:t>
            </a:fld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E865AF0-C1B0-4327-A9BA-13A9760EA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33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909589" y="660716"/>
            <a:ext cx="5027860" cy="869968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IL MORSO.1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053198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4" name="Segnaposto numero diapositiva 11">
            <a:extLst>
              <a:ext uri="{FF2B5EF4-FFF2-40B4-BE49-F238E27FC236}">
                <a16:creationId xmlns:a16="http://schemas.microsoft.com/office/drawing/2014/main" id="{2DC47ECE-384F-43B2-A7F2-7C94A2E3DB77}"/>
              </a:ext>
            </a:extLst>
          </p:cNvPr>
          <p:cNvSpPr txBox="1">
            <a:spLocks/>
          </p:cNvSpPr>
          <p:nvPr/>
        </p:nvSpPr>
        <p:spPr>
          <a:xfrm>
            <a:off x="6315470" y="7904031"/>
            <a:ext cx="330213" cy="3488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564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17" name="Segnaposto contenuto 3" descr="morso[1].gif">
            <a:extLst>
              <a:ext uri="{FF2B5EF4-FFF2-40B4-BE49-F238E27FC236}">
                <a16:creationId xmlns:a16="http://schemas.microsoft.com/office/drawing/2014/main" id="{F20C0850-E045-4F49-A53A-945AD91E6C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-20000"/>
          </a:blip>
          <a:stretch>
            <a:fillRect/>
          </a:stretch>
        </p:blipFill>
        <p:spPr>
          <a:xfrm>
            <a:off x="2443090" y="1785004"/>
            <a:ext cx="9955425" cy="5272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2" descr="C:\Users\alberto\Pictures\2011-02-15 001\Immagine (9).jpg">
            <a:extLst>
              <a:ext uri="{FF2B5EF4-FFF2-40B4-BE49-F238E27FC236}">
                <a16:creationId xmlns:a16="http://schemas.microsoft.com/office/drawing/2014/main" id="{71B4B8D7-4672-4FB3-B533-C687BEB39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3704" b="74022"/>
          <a:stretch>
            <a:fillRect/>
          </a:stretch>
        </p:blipFill>
        <p:spPr bwMode="auto">
          <a:xfrm flipH="1" flipV="1">
            <a:off x="812922" y="5059063"/>
            <a:ext cx="2560284" cy="2394408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7FB82DD-9F8D-4357-A80F-F2ABAD571011}"/>
              </a:ext>
            </a:extLst>
          </p:cNvPr>
          <p:cNvCxnSpPr/>
          <p:nvPr/>
        </p:nvCxnSpPr>
        <p:spPr>
          <a:xfrm flipV="1">
            <a:off x="9072791" y="3984310"/>
            <a:ext cx="1287627" cy="792088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56801784-17EE-4867-80B3-6F93A001B6C8}"/>
              </a:ext>
            </a:extLst>
          </p:cNvPr>
          <p:cNvSpPr/>
          <p:nvPr/>
        </p:nvSpPr>
        <p:spPr>
          <a:xfrm>
            <a:off x="10224917" y="3525091"/>
            <a:ext cx="1584176" cy="707886"/>
          </a:xfrm>
          <a:prstGeom prst="rect">
            <a:avLst/>
          </a:prstGeom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2000" dirty="0">
                <a:solidFill>
                  <a:prstClr val="black"/>
                </a:solidFill>
                <a:latin typeface="Constantia"/>
              </a:rPr>
              <a:t>LEVA O GUARDIA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34ED1382-EBE1-4E23-B665-08321CD0AB9E}"/>
              </a:ext>
            </a:extLst>
          </p:cNvPr>
          <p:cNvCxnSpPr/>
          <p:nvPr/>
        </p:nvCxnSpPr>
        <p:spPr>
          <a:xfrm flipV="1">
            <a:off x="8587173" y="3879034"/>
            <a:ext cx="1637744" cy="590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778549E-1F58-4A4A-9DC8-08D369B6E0CA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FCA353-3950-41C2-A344-484ADD8075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22</a:t>
            </a:fld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6D8514D-1B76-4959-AD1D-85BA69FB9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0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850971" y="844352"/>
            <a:ext cx="5027860" cy="86996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40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LA BRIGLIA.3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014244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4" name="Picture 2" descr="H:\Scanned Documents\Immagine (4).jpg">
            <a:extLst>
              <a:ext uri="{FF2B5EF4-FFF2-40B4-BE49-F238E27FC236}">
                <a16:creationId xmlns:a16="http://schemas.microsoft.com/office/drawing/2014/main" id="{40293333-E203-4BAB-88C1-747F8321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30000"/>
          </a:blip>
          <a:srcRect l="33014"/>
          <a:stretch>
            <a:fillRect/>
          </a:stretch>
        </p:blipFill>
        <p:spPr bwMode="auto">
          <a:xfrm>
            <a:off x="6116414" y="4732985"/>
            <a:ext cx="6403009" cy="288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Segnaposto contenuto 4" descr="briglia[1].jpg">
            <a:extLst>
              <a:ext uri="{FF2B5EF4-FFF2-40B4-BE49-F238E27FC236}">
                <a16:creationId xmlns:a16="http://schemas.microsoft.com/office/drawing/2014/main" id="{B36391E4-6F16-4F6F-AE25-11744A4BE8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30000"/>
          </a:blip>
          <a:stretch>
            <a:fillRect/>
          </a:stretch>
        </p:blipFill>
        <p:spPr>
          <a:xfrm>
            <a:off x="1046449" y="1915630"/>
            <a:ext cx="4601961" cy="5398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2" descr="H:\Scanned Documents\Immagine (4).jpg">
            <a:extLst>
              <a:ext uri="{FF2B5EF4-FFF2-40B4-BE49-F238E27FC236}">
                <a16:creationId xmlns:a16="http://schemas.microsoft.com/office/drawing/2014/main" id="{D102B718-84AE-4FF0-80AF-012F78402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30000"/>
          </a:blip>
          <a:srcRect r="70344"/>
          <a:stretch>
            <a:fillRect/>
          </a:stretch>
        </p:blipFill>
        <p:spPr bwMode="auto">
          <a:xfrm>
            <a:off x="7383685" y="1221175"/>
            <a:ext cx="3450035" cy="330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945F883-30A9-49E7-9C3C-1DAFCC5F4E3C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9D114A3-F256-44F2-944C-62386DF0ED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23</a:t>
            </a:fld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0F76C57-5DDC-4965-94F0-03F81CFA0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88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850970" y="844352"/>
            <a:ext cx="9539861" cy="869968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r>
              <a:rPr lang="it-IT" sz="4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IL FALSO BARBOZZALE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5A5889D-CE94-4DF8-8B09-3FFD61ADED7B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8D213C-4FC1-4AEC-A78C-5ABCC4F1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457980-CA1F-4556-8397-DB6DE62D900C}"/>
              </a:ext>
            </a:extLst>
          </p:cNvPr>
          <p:cNvSpPr txBox="1"/>
          <p:nvPr/>
        </p:nvSpPr>
        <p:spPr>
          <a:xfrm>
            <a:off x="11085092" y="8772660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E4EB245-E85B-4B33-BB33-C12083B857B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6" name="Segnaposto contenuto 5" descr="particolare_small[1].jpg">
            <a:extLst>
              <a:ext uri="{FF2B5EF4-FFF2-40B4-BE49-F238E27FC236}">
                <a16:creationId xmlns:a16="http://schemas.microsoft.com/office/drawing/2014/main" id="{A301F398-8116-4D85-8105-A00A41D080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-20000"/>
          </a:blip>
          <a:stretch>
            <a:fillRect/>
          </a:stretch>
        </p:blipFill>
        <p:spPr>
          <a:xfrm>
            <a:off x="1276538" y="1972265"/>
            <a:ext cx="4824536" cy="5112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226A8F2-9049-43FA-8215-89AEF42DB7F3}"/>
              </a:ext>
            </a:extLst>
          </p:cNvPr>
          <p:cNvSpPr txBox="1"/>
          <p:nvPr/>
        </p:nvSpPr>
        <p:spPr>
          <a:xfrm>
            <a:off x="873294" y="6428244"/>
            <a:ext cx="1843405" cy="65659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1700" dirty="0">
                <a:solidFill>
                  <a:schemeClr val="bg2">
                    <a:lumMod val="50000"/>
                  </a:schemeClr>
                </a:solidFill>
              </a:rPr>
              <a:t>FALSO     BARBOZZALE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D6D4A4B-8E44-410C-9E76-7A4CC87049D4}"/>
              </a:ext>
            </a:extLst>
          </p:cNvPr>
          <p:cNvCxnSpPr/>
          <p:nvPr/>
        </p:nvCxnSpPr>
        <p:spPr>
          <a:xfrm flipV="1">
            <a:off x="2716699" y="5607368"/>
            <a:ext cx="1078012" cy="114917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FFA79D2F-D160-4DE8-B75A-5F66AD7FD7CD}"/>
              </a:ext>
            </a:extLst>
          </p:cNvPr>
          <p:cNvSpPr/>
          <p:nvPr/>
        </p:nvSpPr>
        <p:spPr>
          <a:xfrm>
            <a:off x="7227844" y="1877915"/>
            <a:ext cx="4608510" cy="5847745"/>
          </a:xfrm>
          <a:prstGeom prst="rect">
            <a:avLst/>
          </a:prstGeo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it-IT" sz="3400" dirty="0">
                <a:solidFill>
                  <a:schemeClr val="bg2">
                    <a:lumMod val="50000"/>
                  </a:schemeClr>
                </a:solidFill>
                <a:latin typeface="Constantia" panose="02030602050306030303" pitchFamily="18" charset="0"/>
              </a:rPr>
              <a:t>Il FALSO BARBOZZALE è un </a:t>
            </a:r>
          </a:p>
          <a:p>
            <a:pPr algn="ctr"/>
            <a:r>
              <a:rPr lang="it-IT" sz="3400" dirty="0">
                <a:solidFill>
                  <a:schemeClr val="bg2">
                    <a:lumMod val="50000"/>
                  </a:schemeClr>
                </a:solidFill>
                <a:latin typeface="Constantia" panose="02030602050306030303" pitchFamily="18" charset="0"/>
              </a:rPr>
              <a:t>cinghietto, normalmente in cuoio, attaccato a metà delle due GUARDIE del morso che serve come sicurezza a tenere in posizione e non perdere il </a:t>
            </a:r>
          </a:p>
          <a:p>
            <a:pPr algn="ctr"/>
            <a:r>
              <a:rPr lang="it-IT" sz="3400" dirty="0">
                <a:solidFill>
                  <a:schemeClr val="bg2">
                    <a:lumMod val="50000"/>
                  </a:schemeClr>
                </a:solidFill>
                <a:latin typeface="Constantia" panose="02030602050306030303" pitchFamily="18" charset="0"/>
              </a:rPr>
              <a:t>barbozzale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542447-53BD-49DA-8FF1-02280F03A319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6D8C656-F733-4B67-9CF9-6D48CC5497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24</a:t>
            </a:fld>
            <a:endParaRPr lang="it-IT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42BF652-BDD3-41C4-AA4A-3A21AD7EA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50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2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9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1096"/>
            <a:ext cx="13004801" cy="23762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8618603" y="6088268"/>
            <a:ext cx="51845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16" tIns="65016" rIns="65016" bIns="65016" anchor="t">
            <a:noAutofit/>
          </a:bodyPr>
          <a:lstStyle>
            <a:lvl1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6672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182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563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091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130034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102525" y="876951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 w="18000">
                  <a:solidFill>
                    <a:srgbClr val="00A2FF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6D3C8C52-F464-491A-9ABA-9EEAD8D563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29038" y="1799226"/>
            <a:ext cx="11054082" cy="1124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72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GRAZIE PER L’ATTENZIONE</a:t>
            </a:r>
            <a:endParaRPr sz="72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33215D-4357-4E63-833B-C0D67651AC11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0A31F5-22FD-4EC3-8AC7-2473E13A355E}"/>
              </a:ext>
            </a:extLst>
          </p:cNvPr>
          <p:cNvSpPr txBox="1"/>
          <p:nvPr/>
        </p:nvSpPr>
        <p:spPr>
          <a:xfrm>
            <a:off x="6314008" y="3374960"/>
            <a:ext cx="3277051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2000" b="1" dirty="0"/>
              <a:t>PROGETTAZIONE:</a:t>
            </a:r>
          </a:p>
          <a:p>
            <a:pPr algn="r">
              <a:lnSpc>
                <a:spcPct val="150000"/>
              </a:lnSpc>
            </a:pPr>
            <a:r>
              <a:rPr lang="it-IT" sz="2000" b="1" dirty="0"/>
              <a:t>COLLABORAZIONE:</a:t>
            </a:r>
          </a:p>
          <a:p>
            <a:pPr algn="r">
              <a:lnSpc>
                <a:spcPct val="150000"/>
              </a:lnSpc>
            </a:pPr>
            <a:r>
              <a:rPr lang="it-IT" sz="2000" b="1" dirty="0"/>
              <a:t>CONSULENZA TECNICA:</a:t>
            </a:r>
          </a:p>
          <a:p>
            <a:pPr algn="r">
              <a:lnSpc>
                <a:spcPct val="150000"/>
              </a:lnSpc>
            </a:pPr>
            <a:r>
              <a:rPr lang="it-IT" sz="2000" b="1" dirty="0"/>
              <a:t>SUPERVISIONE:</a:t>
            </a:r>
          </a:p>
          <a:p>
            <a:pPr algn="r">
              <a:lnSpc>
                <a:spcPct val="150000"/>
              </a:lnSpc>
            </a:pPr>
            <a:endParaRPr lang="it-IT" sz="2000" b="1" dirty="0"/>
          </a:p>
          <a:p>
            <a:pPr algn="r">
              <a:lnSpc>
                <a:spcPct val="150000"/>
              </a:lnSpc>
            </a:pPr>
            <a:r>
              <a:rPr lang="it-IT" sz="2000" b="1" dirty="0"/>
              <a:t>REALIZZAZIONE GRAFICA:</a:t>
            </a:r>
          </a:p>
          <a:p>
            <a:pPr algn="r">
              <a:lnSpc>
                <a:spcPct val="150000"/>
              </a:lnSpc>
            </a:pPr>
            <a:r>
              <a:rPr lang="it-IT" sz="2000" b="1" dirty="0"/>
              <a:t>SPEAKER:</a:t>
            </a:r>
          </a:p>
          <a:p>
            <a:pPr algn="r">
              <a:lnSpc>
                <a:spcPct val="150000"/>
              </a:lnSpc>
            </a:pPr>
            <a:endParaRPr lang="it-IT" sz="20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F5526A-DF49-46C8-A236-FCACCD29F356}"/>
              </a:ext>
            </a:extLst>
          </p:cNvPr>
          <p:cNvSpPr txBox="1"/>
          <p:nvPr/>
        </p:nvSpPr>
        <p:spPr>
          <a:xfrm>
            <a:off x="9958784" y="3374960"/>
            <a:ext cx="2818657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/>
              <a:t>ALBERTO PROTTI</a:t>
            </a:r>
          </a:p>
          <a:p>
            <a:pPr>
              <a:lnSpc>
                <a:spcPct val="150000"/>
              </a:lnSpc>
            </a:pPr>
            <a:r>
              <a:rPr lang="it-IT" sz="2000" b="1" dirty="0"/>
              <a:t>MARCO GAZZARRINI</a:t>
            </a:r>
          </a:p>
          <a:p>
            <a:pPr>
              <a:lnSpc>
                <a:spcPct val="150000"/>
              </a:lnSpc>
            </a:pPr>
            <a:r>
              <a:rPr lang="it-IT" sz="2000" b="1" dirty="0"/>
              <a:t>GILBERTO SEBASTIANI</a:t>
            </a:r>
          </a:p>
          <a:p>
            <a:pPr>
              <a:lnSpc>
                <a:spcPct val="150000"/>
              </a:lnSpc>
            </a:pPr>
            <a:r>
              <a:rPr lang="it-IT" sz="2000" b="1" dirty="0"/>
              <a:t>COMMISSIONE</a:t>
            </a:r>
          </a:p>
          <a:p>
            <a:pPr>
              <a:lnSpc>
                <a:spcPct val="150000"/>
              </a:lnSpc>
            </a:pPr>
            <a:r>
              <a:rPr lang="it-IT" sz="2000" b="1" dirty="0"/>
              <a:t> FORMAZIONE FISE</a:t>
            </a:r>
          </a:p>
          <a:p>
            <a:pPr>
              <a:lnSpc>
                <a:spcPct val="150000"/>
              </a:lnSpc>
            </a:pPr>
            <a:r>
              <a:rPr lang="it-IT" sz="2000" b="1" dirty="0"/>
              <a:t>KARIN QUARTA</a:t>
            </a:r>
          </a:p>
          <a:p>
            <a:pPr>
              <a:lnSpc>
                <a:spcPct val="150000"/>
              </a:lnSpc>
            </a:pPr>
            <a:r>
              <a:rPr lang="it-IT" sz="2000" b="1" dirty="0"/>
              <a:t>SERENA ROMANO</a:t>
            </a:r>
          </a:p>
          <a:p>
            <a:pPr>
              <a:lnSpc>
                <a:spcPct val="150000"/>
              </a:lnSpc>
            </a:pPr>
            <a:r>
              <a:rPr lang="it-IT" sz="2000" b="1" dirty="0"/>
              <a:t>ROSSELLA ROMANO</a:t>
            </a:r>
          </a:p>
        </p:txBody>
      </p:sp>
      <p:pic>
        <p:nvPicPr>
          <p:cNvPr id="9" name="Immagine 8" descr="Immagine che contiene giocattolo, idrante, disegnando&#10;&#10;Descrizione generata automaticamente">
            <a:extLst>
              <a:ext uri="{FF2B5EF4-FFF2-40B4-BE49-F238E27FC236}">
                <a16:creationId xmlns:a16="http://schemas.microsoft.com/office/drawing/2014/main" id="{E31808F3-C215-4912-B9F2-3580B5FD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6973" r="15073" b="16095"/>
          <a:stretch/>
        </p:blipFill>
        <p:spPr>
          <a:xfrm>
            <a:off x="-1442990" y="-307776"/>
            <a:ext cx="9063872" cy="8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232263"/>
            <a:ext cx="13127135" cy="2685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olo 1"/>
          <p:cNvSpPr txBox="1">
            <a:spLocks noGrp="1"/>
          </p:cNvSpPr>
          <p:nvPr>
            <p:ph type="ctrTitle"/>
          </p:nvPr>
        </p:nvSpPr>
        <p:spPr>
          <a:xfrm>
            <a:off x="669755" y="1636440"/>
            <a:ext cx="11054081" cy="174099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274338">
              <a:defRPr sz="6000"/>
            </a:pPr>
            <a:r>
              <a:rPr lang="it-IT" sz="7200" dirty="0">
                <a:solidFill>
                  <a:srgbClr val="0070C0"/>
                </a:solidFill>
                <a:latin typeface="Gill Sans MT" panose="020B0502020104020203" pitchFamily="34" charset="0"/>
              </a:rPr>
              <a:t>TECNICA EQUESTRE</a:t>
            </a:r>
            <a:endParaRPr sz="72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29" name="Sottotitolo 2"/>
          <p:cNvSpPr txBox="1">
            <a:spLocks noGrp="1"/>
          </p:cNvSpPr>
          <p:nvPr>
            <p:ph type="subTitle" idx="1"/>
          </p:nvPr>
        </p:nvSpPr>
        <p:spPr>
          <a:xfrm>
            <a:off x="1929038" y="3936975"/>
            <a:ext cx="11054082" cy="1402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10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 BARDATURA</a:t>
            </a:r>
            <a:endParaRPr sz="10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20633" y="8621216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567195-3066-48F7-A6FD-8D31ADB70FBE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8083149-AEBF-4458-B375-362D1CF1A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9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8" grpId="0" animBg="1"/>
      <p:bldP spid="12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836621" y="1618433"/>
            <a:ext cx="6426419" cy="550919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tint val="66000"/>
                  <a:satMod val="160000"/>
                </a:schemeClr>
              </a:gs>
              <a:gs pos="50000">
                <a:schemeClr val="bg2">
                  <a:lumMod val="90000"/>
                  <a:tint val="44500"/>
                  <a:satMod val="160000"/>
                </a:schemeClr>
              </a:gs>
              <a:gs pos="100000">
                <a:schemeClr val="bg2">
                  <a:lumMod val="9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lIns="91430" tIns="45715" rIns="91430" bIns="45715">
            <a:spAutoFit/>
          </a:bodyPr>
          <a:lstStyle/>
          <a:p>
            <a:pPr marL="628650" indent="-628650" algn="l" hangingPunct="1">
              <a:spcBef>
                <a:spcPts val="4200"/>
              </a:spcBef>
              <a:buSzPct val="145000"/>
            </a:pPr>
            <a:r>
              <a:rPr lang="it-IT" sz="3200" b="0" dirty="0">
                <a:solidFill>
                  <a:schemeClr val="bg2">
                    <a:lumMod val="50000"/>
                  </a:schemeClr>
                </a:solidFill>
              </a:rPr>
              <a:t>    Con il termine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</a:rPr>
              <a:t> BARDATURA              </a:t>
            </a:r>
            <a:r>
              <a:rPr lang="it-IT" sz="3200" b="0" dirty="0">
                <a:solidFill>
                  <a:schemeClr val="bg2">
                    <a:lumMod val="50000"/>
                  </a:schemeClr>
                </a:solidFill>
              </a:rPr>
              <a:t>si intende l’insieme dell’attrezzatura che si fa indossare al cavallo per poterlo lavorare.                                                      In particolare bisogna             conoscere bene :                                    - una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</a:rPr>
              <a:t>SELLA INGLESE </a:t>
            </a:r>
            <a:r>
              <a:rPr lang="it-IT" sz="3200" b="0" dirty="0">
                <a:solidFill>
                  <a:schemeClr val="bg2">
                    <a:lumMod val="50000"/>
                  </a:schemeClr>
                </a:solidFill>
              </a:rPr>
              <a:t>vestita                                     - una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</a:rPr>
              <a:t> TESTIERA SEMPLICE   </a:t>
            </a:r>
            <a:r>
              <a:rPr lang="it-IT" sz="3200" b="0" dirty="0">
                <a:solidFill>
                  <a:schemeClr val="bg2">
                    <a:lumMod val="50000"/>
                  </a:schemeClr>
                </a:solidFill>
              </a:rPr>
              <a:t>completa                                                   - una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</a:rPr>
              <a:t>BRIGLIA </a:t>
            </a:r>
            <a:r>
              <a:rPr lang="it-IT" sz="3200" b="0" dirty="0">
                <a:solidFill>
                  <a:schemeClr val="bg2">
                    <a:lumMod val="50000"/>
                  </a:schemeClr>
                </a:solidFill>
              </a:rPr>
              <a:t>completa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40" y="1886196"/>
            <a:ext cx="3824138" cy="47993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4</a:t>
            </a:fld>
            <a:endParaRPr lang="it-IT"/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6845F1E-44BB-4CF2-BD2D-043AC5735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61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lberto\Pictures\2011-02-15 001\Immagine (1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872064" y="3956386"/>
            <a:ext cx="4154948" cy="3125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Connettore 2 6"/>
          <p:cNvCxnSpPr/>
          <p:nvPr/>
        </p:nvCxnSpPr>
        <p:spPr>
          <a:xfrm flipH="1" flipV="1">
            <a:off x="1486532" y="3649153"/>
            <a:ext cx="819291" cy="174099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768225" y="3185238"/>
            <a:ext cx="1055077" cy="36932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lIns="91430" tIns="45715" rIns="91430" bIns="45715">
            <a:spAutoFit/>
          </a:bodyPr>
          <a:lstStyle/>
          <a:p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CAMBRE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2613057" y="3546740"/>
            <a:ext cx="819291" cy="256028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2735205" y="2654755"/>
            <a:ext cx="2111011" cy="64632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lIns="91430" tIns="45715" rIns="91430" bIns="45715">
            <a:spAutoFit/>
          </a:bodyPr>
          <a:lstStyle/>
          <a:p>
            <a:r>
              <a:rPr lang="it-IT" dirty="0">
                <a:solidFill>
                  <a:schemeClr val="bg2">
                    <a:lumMod val="50000"/>
                  </a:schemeClr>
                </a:solidFill>
              </a:rPr>
              <a:t> SUPPORTO  PORTASTAFFILE</a:t>
            </a:r>
          </a:p>
        </p:txBody>
      </p:sp>
      <p:pic>
        <p:nvPicPr>
          <p:cNvPr id="11" name="Picture 2" descr="C:\Users\alberto\Pictures\2011-02-15 001\Immagine (10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6598561" y="1644913"/>
            <a:ext cx="5435940" cy="5834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Elaborazione 11"/>
          <p:cNvSpPr/>
          <p:nvPr/>
        </p:nvSpPr>
        <p:spPr>
          <a:xfrm>
            <a:off x="6845066" y="1795065"/>
            <a:ext cx="1637964" cy="48485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32" tIns="65017" rIns="130032" bIns="65017" rtlCol="0" anchor="ctr"/>
          <a:lstStyle/>
          <a:p>
            <a:pPr algn="ctr"/>
            <a:r>
              <a:rPr lang="it-IT" dirty="0"/>
              <a:t>POMO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32993" y="1172420"/>
            <a:ext cx="4230380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 SELLA  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724A1246-F9BD-43E2-B2EA-EC4D876BAF47}"/>
              </a:ext>
            </a:extLst>
          </p:cNvPr>
          <p:cNvSpPr txBox="1">
            <a:spLocks/>
          </p:cNvSpPr>
          <p:nvPr/>
        </p:nvSpPr>
        <p:spPr>
          <a:xfrm>
            <a:off x="850971" y="7583957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26668F5-3F3E-47FB-AB7C-2A6245F97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67770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4BE3B18-9B8A-4520-AF61-4973A327A269}"/>
              </a:ext>
            </a:extLst>
          </p:cNvPr>
          <p:cNvSpPr txBox="1"/>
          <p:nvPr/>
        </p:nvSpPr>
        <p:spPr>
          <a:xfrm>
            <a:off x="11103258" y="8694709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8170B06-B5D3-44B0-90E1-701429F7E596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9876C6-7679-4C2D-8A92-6A847B67F4B4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D02CC17-EB1D-42CC-B038-EA2E42D92A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D442C55-38AB-428C-8838-29E704C3F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40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16" y="2306719"/>
            <a:ext cx="8783000" cy="503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33598" y="1188838"/>
            <a:ext cx="10862249" cy="830987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 wrap="none" lIns="91430" tIns="45715" rIns="91430" bIns="45715">
            <a:spAutoFit/>
          </a:bodyPr>
          <a:lstStyle/>
          <a:p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  <a:ea typeface="Cambria Math" pitchFamily="18" charset="0"/>
              </a:rPr>
              <a:t>L’ARCIONE È L’ANIMA DELLA SELLA 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2DDD0791-C43D-44ED-B05C-F9E76496E5EF}"/>
              </a:ext>
            </a:extLst>
          </p:cNvPr>
          <p:cNvSpPr txBox="1">
            <a:spLocks/>
          </p:cNvSpPr>
          <p:nvPr/>
        </p:nvSpPr>
        <p:spPr>
          <a:xfrm>
            <a:off x="833598" y="757633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6EE485E-703B-48E6-B5DF-CA827A29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014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24EC80-E157-490D-91B5-018787207F01}"/>
              </a:ext>
            </a:extLst>
          </p:cNvPr>
          <p:cNvSpPr txBox="1"/>
          <p:nvPr/>
        </p:nvSpPr>
        <p:spPr>
          <a:xfrm>
            <a:off x="8780742" y="9338392"/>
            <a:ext cx="3600400" cy="3871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1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FC499F0-3B6F-4002-A210-CF3F9D25913B}"/>
              </a:ext>
            </a:extLst>
          </p:cNvPr>
          <p:cNvSpPr txBox="1"/>
          <p:nvPr/>
        </p:nvSpPr>
        <p:spPr>
          <a:xfrm>
            <a:off x="11085885" y="868708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E13B6F6-95C1-43FA-87DC-135981BAD07C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4953C0-46AE-49F1-ADE0-4BF9A2EF4791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B88EC44-5F5D-4833-9A18-0D673FC962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6</a:t>
            </a:fld>
            <a:endParaRPr lang="it-IT"/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355A195-C76F-48D4-9E7F-B028691B2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90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278264" y="1642493"/>
            <a:ext cx="7509776" cy="1239299"/>
          </a:xfrm>
          <a:prstGeom prst="rect">
            <a:avLst/>
          </a:prstGeom>
          <a:gradFill flip="none" rotWithShape="1">
            <a:gsLst>
              <a:gs pos="4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 rtlCol="0">
            <a:spAutoFit/>
          </a:bodyPr>
          <a:lstStyle/>
          <a:p>
            <a:pPr algn="ctr"/>
            <a:r>
              <a:rPr lang="it-IT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STAFFE, STAFFILI E SOTTOPANCIA RENDONO LA SELLA «</a:t>
            </a:r>
            <a:r>
              <a:rPr lang="it-IT" sz="36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VESTITA</a:t>
            </a:r>
            <a:r>
              <a:rPr lang="it-IT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</p:txBody>
      </p:sp>
      <p:pic>
        <p:nvPicPr>
          <p:cNvPr id="4" name="Picture 2" descr="http://t0.gstatic.com/images?q=tbn:ANd9GcQCXzf30XQVS7Eo3suuon3G75_csTPCNJJfYrgqQ27ovDJOiL4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551" y="3607805"/>
            <a:ext cx="4710923" cy="3891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8" descr="http://t1.gstatic.com/images?q=tbn:ANd9GcQ0R_v7yKGeVp8GqiQl87CpPggMAHAoH7umGr-Sul_kUkKuawb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670" y="739130"/>
            <a:ext cx="3909120" cy="3107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7079846" y="4189960"/>
            <a:ext cx="4865642" cy="2501183"/>
          </a:xfrm>
          <a:prstGeom prst="rect">
            <a:avLst/>
          </a:prstGeom>
          <a:noFill/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2200" b="1" u="sng" dirty="0">
                <a:solidFill>
                  <a:schemeClr val="bg2">
                    <a:lumMod val="50000"/>
                  </a:schemeClr>
                </a:solidFill>
              </a:rPr>
              <a:t>LE PARTI DELLA STAFFA :</a:t>
            </a:r>
          </a:p>
          <a:p>
            <a:pPr algn="l"/>
            <a:endParaRPr lang="it-IT" sz="2200" dirty="0">
              <a:solidFill>
                <a:schemeClr val="bg2">
                  <a:lumMod val="50000"/>
                </a:schemeClr>
              </a:solidFill>
            </a:endParaRPr>
          </a:p>
          <a:p>
            <a:pPr marL="342864" indent="-342864" algn="l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chemeClr val="bg2">
                    <a:lumMod val="50000"/>
                  </a:schemeClr>
                </a:solidFill>
              </a:rPr>
              <a:t>OCCHIO PORTASTAFFILE</a:t>
            </a:r>
          </a:p>
          <a:p>
            <a:pPr algn="l"/>
            <a:endParaRPr lang="it-IT" sz="2200" b="1" dirty="0">
              <a:solidFill>
                <a:schemeClr val="bg2">
                  <a:lumMod val="50000"/>
                </a:schemeClr>
              </a:solidFill>
            </a:endParaRPr>
          </a:p>
          <a:p>
            <a:pPr marL="342864" indent="-342864" algn="l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chemeClr val="bg2">
                    <a:lumMod val="50000"/>
                  </a:schemeClr>
                </a:solidFill>
              </a:rPr>
              <a:t>ARCO O BRANCA  DELLA STAFFA</a:t>
            </a:r>
          </a:p>
          <a:p>
            <a:pPr algn="l"/>
            <a:endParaRPr lang="it-IT" sz="2200" b="1" dirty="0">
              <a:solidFill>
                <a:schemeClr val="bg2">
                  <a:lumMod val="50000"/>
                </a:schemeClr>
              </a:solidFill>
            </a:endParaRPr>
          </a:p>
          <a:p>
            <a:pPr marL="342864" indent="-342864" algn="l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chemeClr val="bg2">
                    <a:lumMod val="50000"/>
                  </a:schemeClr>
                </a:solidFill>
              </a:rPr>
              <a:t>PANCA DELLA STAFFA</a:t>
            </a:r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4028306" y="4324684"/>
            <a:ext cx="2897921" cy="71688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4847595" y="5348800"/>
            <a:ext cx="2078630" cy="411246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4233128" y="6480124"/>
            <a:ext cx="2693099" cy="30243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olo 1">
            <a:extLst>
              <a:ext uri="{FF2B5EF4-FFF2-40B4-BE49-F238E27FC236}">
                <a16:creationId xmlns:a16="http://schemas.microsoft.com/office/drawing/2014/main" id="{665F8B4C-834B-4BA9-BE3B-2E07F9C22B32}"/>
              </a:ext>
            </a:extLst>
          </p:cNvPr>
          <p:cNvSpPr txBox="1">
            <a:spLocks/>
          </p:cNvSpPr>
          <p:nvPr/>
        </p:nvSpPr>
        <p:spPr>
          <a:xfrm>
            <a:off x="850971" y="7557283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74EFA2A-66F1-475E-9D49-CE0189F1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" y="7541096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5777C6A-A70F-4217-8BEA-A41C288E76A4}"/>
              </a:ext>
            </a:extLst>
          </p:cNvPr>
          <p:cNvSpPr txBox="1"/>
          <p:nvPr/>
        </p:nvSpPr>
        <p:spPr>
          <a:xfrm>
            <a:off x="11103258" y="866803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BB65947-36B3-4A1C-9D8F-C904D25C9067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68ABE44-0BCA-4B1B-82E5-4E79FCB4476E}"/>
              </a:ext>
            </a:extLst>
          </p:cNvPr>
          <p:cNvSpPr txBox="1"/>
          <p:nvPr/>
        </p:nvSpPr>
        <p:spPr>
          <a:xfrm>
            <a:off x="8662640" y="278205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66D9E88-996B-4C49-BE0A-8731BA74876B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4329256-A499-4C94-ABF5-DB7F1F3715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7</a:t>
            </a:fld>
            <a:endParaRPr lang="it-IT"/>
          </a:p>
        </p:txBody>
      </p:sp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E0FA102-9A15-4A75-8E3A-D91E6F66E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5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1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90339" y="693078"/>
            <a:ext cx="7284082" cy="1177744"/>
          </a:xfrm>
          <a:prstGeom prst="rect">
            <a:avLst/>
          </a:prstGeom>
          <a:gradFill flip="none" rotWithShape="1">
            <a:gsLst>
              <a:gs pos="41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130032" tIns="65017" rIns="130032" bIns="65017">
            <a:spAutoFit/>
          </a:bodyPr>
          <a:lstStyle/>
          <a:p>
            <a:pPr lvl="0">
              <a:spcBef>
                <a:spcPct val="20000"/>
              </a:spcBef>
              <a:buClr>
                <a:srgbClr val="C66951"/>
              </a:buClr>
            </a:pPr>
            <a:r>
              <a:rPr lang="it-IT" sz="3400" spc="213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CONFRONTO TRA UNA SELLA DA DRESSAGE E UNA DA SALTO</a:t>
            </a:r>
          </a:p>
        </p:txBody>
      </p:sp>
      <p:pic>
        <p:nvPicPr>
          <p:cNvPr id="4" name="Segnaposto contenuto 4" descr="sella dressage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39947" y="2389408"/>
            <a:ext cx="4098995" cy="468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asellaDiTesto 4"/>
          <p:cNvSpPr txBox="1"/>
          <p:nvPr/>
        </p:nvSpPr>
        <p:spPr>
          <a:xfrm>
            <a:off x="1821880" y="6173570"/>
            <a:ext cx="3481987" cy="4390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SELLA DA DRESSAGE </a:t>
            </a:r>
          </a:p>
        </p:txBody>
      </p:sp>
      <p:pic>
        <p:nvPicPr>
          <p:cNvPr id="6" name="Picture 2" descr="http://www.agri-zoo.com/var/ezwebin_site/storage/images/selle-equitazione/selle-inglesi/1217-5-ita-IT/selle-inglesi_folderim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753" y="1958058"/>
            <a:ext cx="5954516" cy="5114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CasellaDiTesto 6"/>
          <p:cNvSpPr txBox="1"/>
          <p:nvPr/>
        </p:nvSpPr>
        <p:spPr>
          <a:xfrm>
            <a:off x="9399960" y="5986400"/>
            <a:ext cx="2867519" cy="4390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lIns="130032" tIns="65017" rIns="130032" bIns="65017" rtlCol="0">
            <a:spAutoFit/>
          </a:bodyPr>
          <a:lstStyle/>
          <a:p>
            <a:r>
              <a:rPr lang="it-IT" sz="2000" dirty="0">
                <a:solidFill>
                  <a:schemeClr val="bg2">
                    <a:lumMod val="50000"/>
                  </a:schemeClr>
                </a:solidFill>
              </a:rPr>
              <a:t>SELLA DA SALTO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30FAC0D-8958-4EAF-85D8-3EFD4297FDF9}"/>
              </a:ext>
            </a:extLst>
          </p:cNvPr>
          <p:cNvSpPr txBox="1"/>
          <p:nvPr/>
        </p:nvSpPr>
        <p:spPr>
          <a:xfrm>
            <a:off x="8662640" y="278205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D6F8222-67F1-4313-A769-F8B67CF6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7053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AEF8423-D315-4CB5-BFD0-38728C4D146B}"/>
              </a:ext>
            </a:extLst>
          </p:cNvPr>
          <p:cNvSpPr txBox="1"/>
          <p:nvPr/>
        </p:nvSpPr>
        <p:spPr>
          <a:xfrm>
            <a:off x="11085885" y="8673992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345608-B023-454E-A6B8-924083415D27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83B779-32E2-453A-8322-FBAF9CA7DD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8</a:t>
            </a:fld>
            <a:endParaRPr lang="it-IT"/>
          </a:p>
        </p:txBody>
      </p:sp>
      <p:pic>
        <p:nvPicPr>
          <p:cNvPr id="1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C33345F-2EBD-459A-BEA2-D1B55EC31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5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9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testiera[1].jpg"/>
          <p:cNvPicPr>
            <a:picLocks noChangeAspect="1"/>
          </p:cNvPicPr>
          <p:nvPr/>
        </p:nvPicPr>
        <p:blipFill rotWithShape="1">
          <a:blip r:embed="rId4" cstate="print"/>
          <a:srcRect l="10730" t="4629" r="2925" b="4396"/>
          <a:stretch/>
        </p:blipFill>
        <p:spPr>
          <a:xfrm>
            <a:off x="6447869" y="1100444"/>
            <a:ext cx="6258612" cy="641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alberto\Pictures\2012-02-10 BRIGLIA\BRIGLIA 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6117" y="1387739"/>
            <a:ext cx="4936835" cy="61493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9B0B94-6C70-45F9-B351-180137962AD3}"/>
              </a:ext>
            </a:extLst>
          </p:cNvPr>
          <p:cNvSpPr txBox="1"/>
          <p:nvPr/>
        </p:nvSpPr>
        <p:spPr>
          <a:xfrm>
            <a:off x="8662640" y="319954"/>
            <a:ext cx="4342160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3600" b="0" dirty="0">
                <a:solidFill>
                  <a:schemeClr val="tx1"/>
                </a:solidFill>
                <a:highlight>
                  <a:srgbClr val="C0C0C0"/>
                </a:highlight>
              </a:rPr>
              <a:t>LA BARDATURA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A25BBCE-7B4D-4000-942E-347433F36D60}"/>
              </a:ext>
            </a:extLst>
          </p:cNvPr>
          <p:cNvSpPr/>
          <p:nvPr/>
        </p:nvSpPr>
        <p:spPr>
          <a:xfrm>
            <a:off x="1173808" y="403840"/>
            <a:ext cx="4896544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0000">
                <a:schemeClr val="accent2">
                  <a:lumMod val="40000"/>
                  <a:lumOff val="60000"/>
                </a:schemeClr>
              </a:gs>
              <a:gs pos="40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/>
            <a:r>
              <a:rPr lang="it-IT" sz="4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LA TESTIERA .1 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37A96309-A6C3-43AC-B431-B02FF0F3CD3B}"/>
              </a:ext>
            </a:extLst>
          </p:cNvPr>
          <p:cNvSpPr txBox="1">
            <a:spLocks/>
          </p:cNvSpPr>
          <p:nvPr/>
        </p:nvSpPr>
        <p:spPr>
          <a:xfrm>
            <a:off x="833598" y="7563240"/>
            <a:ext cx="11094517" cy="159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 spc="-8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LA BARDATURA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2904B1F-ECDC-4D3A-994D-9A7DFC70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7053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60CD890-A88E-45A9-B9F2-DE82CE7BAF0E}"/>
              </a:ext>
            </a:extLst>
          </p:cNvPr>
          <p:cNvSpPr txBox="1"/>
          <p:nvPr/>
        </p:nvSpPr>
        <p:spPr>
          <a:xfrm>
            <a:off x="11085885" y="8673992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normalizeH="0" baseline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20FBDE-0BFA-4F49-B8CC-242E9248F099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r>
              <a:rPr lang="it-IT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Dipartimento Formazione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A34C653-6B2B-4871-801E-6774B17AD0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 lang="it-IT"/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0B818A8-476F-4E64-B5EC-6FCDAB41E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5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rnice">
  <a:themeElements>
    <a:clrScheme name="Cornic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TM03090430[[fn=Fasce]]</Template>
  <TotalTime>27552</TotalTime>
  <Words>913</Words>
  <Application>Microsoft Office PowerPoint</Application>
  <PresentationFormat>Personalizzato</PresentationFormat>
  <Paragraphs>205</Paragraphs>
  <Slides>25</Slides>
  <Notes>3</Notes>
  <HiddenSlides>0</HiddenSlides>
  <MMClips>23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Arial</vt:lpstr>
      <vt:lpstr>Calibri</vt:lpstr>
      <vt:lpstr>Constantia</vt:lpstr>
      <vt:lpstr>Corbel</vt:lpstr>
      <vt:lpstr>Gill Sans MT</vt:lpstr>
      <vt:lpstr>Helvetica Neue</vt:lpstr>
      <vt:lpstr>Helvetica Neue Medium</vt:lpstr>
      <vt:lpstr>Wingdings 2</vt:lpstr>
      <vt:lpstr>Cornice</vt:lpstr>
      <vt:lpstr>Presentazione standard di PowerPoint</vt:lpstr>
      <vt:lpstr>Presentazione standard di PowerPoint</vt:lpstr>
      <vt:lpstr>TECNICA EQUESTRE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BARDATURA</vt:lpstr>
      <vt:lpstr>Presentazione standard di PowerPoint</vt:lpstr>
      <vt:lpstr>Presentazione standard di PowerPoint</vt:lpstr>
      <vt:lpstr>LA BARDATURA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nnnnvujydfytdyxdjyrxyjfrj</dc:title>
  <dc:creator>Alberto</dc:creator>
  <cp:lastModifiedBy>guest</cp:lastModifiedBy>
  <cp:revision>1843</cp:revision>
  <cp:lastPrinted>2020-04-15T12:11:12Z</cp:lastPrinted>
  <dcterms:modified xsi:type="dcterms:W3CDTF">2020-04-21T15:36:18Z</dcterms:modified>
</cp:coreProperties>
</file>